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57" r:id="rId4"/>
    <p:sldId id="273" r:id="rId5"/>
    <p:sldId id="274" r:id="rId6"/>
    <p:sldId id="258" r:id="rId7"/>
    <p:sldId id="259" r:id="rId8"/>
    <p:sldId id="276" r:id="rId9"/>
    <p:sldId id="260" r:id="rId10"/>
    <p:sldId id="261" r:id="rId11"/>
    <p:sldId id="265" r:id="rId12"/>
    <p:sldId id="278" r:id="rId13"/>
    <p:sldId id="266" r:id="rId14"/>
    <p:sldId id="267" r:id="rId15"/>
    <p:sldId id="268" r:id="rId16"/>
    <p:sldId id="277" r:id="rId17"/>
    <p:sldId id="269" r:id="rId18"/>
    <p:sldId id="270" r:id="rId19"/>
    <p:sldId id="271" r:id="rId20"/>
    <p:sldId id="272" r:id="rId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7" autoAdjust="0"/>
    <p:restoredTop sz="94669" autoAdjust="0"/>
  </p:normalViewPr>
  <p:slideViewPr>
    <p:cSldViewPr>
      <p:cViewPr varScale="1">
        <p:scale>
          <a:sx n="87" d="100"/>
          <a:sy n="87" d="100"/>
        </p:scale>
        <p:origin x="-1458"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02B0FC-D906-46B0-A78A-A5DA7505C603}" type="datetimeFigureOut">
              <a:rPr lang="en-US" smtClean="0"/>
              <a:t>2/25/2014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BB141B-978D-4E79-B8EA-D729DEE61190}" type="slidenum">
              <a:rPr lang="en-US" smtClean="0"/>
              <a:t>‹#›</a:t>
            </a:fld>
            <a:endParaRPr lang="en-US"/>
          </a:p>
        </p:txBody>
      </p:sp>
    </p:spTree>
    <p:extLst>
      <p:ext uri="{BB962C8B-B14F-4D97-AF65-F5344CB8AC3E}">
        <p14:creationId xmlns:p14="http://schemas.microsoft.com/office/powerpoint/2010/main" val="783401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02B0FC-D906-46B0-A78A-A5DA7505C603}" type="datetimeFigureOut">
              <a:rPr lang="en-US" smtClean="0"/>
              <a:t>2/25/2014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BB141B-978D-4E79-B8EA-D729DEE61190}" type="slidenum">
              <a:rPr lang="en-US" smtClean="0"/>
              <a:t>‹#›</a:t>
            </a:fld>
            <a:endParaRPr lang="en-US"/>
          </a:p>
        </p:txBody>
      </p:sp>
    </p:spTree>
    <p:extLst>
      <p:ext uri="{BB962C8B-B14F-4D97-AF65-F5344CB8AC3E}">
        <p14:creationId xmlns:p14="http://schemas.microsoft.com/office/powerpoint/2010/main" val="3749239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02B0FC-D906-46B0-A78A-A5DA7505C603}" type="datetimeFigureOut">
              <a:rPr lang="en-US" smtClean="0"/>
              <a:t>2/25/2014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BB141B-978D-4E79-B8EA-D729DEE61190}" type="slidenum">
              <a:rPr lang="en-US" smtClean="0"/>
              <a:t>‹#›</a:t>
            </a:fld>
            <a:endParaRPr lang="en-US"/>
          </a:p>
        </p:txBody>
      </p:sp>
    </p:spTree>
    <p:extLst>
      <p:ext uri="{BB962C8B-B14F-4D97-AF65-F5344CB8AC3E}">
        <p14:creationId xmlns:p14="http://schemas.microsoft.com/office/powerpoint/2010/main" val="1081164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02B0FC-D906-46B0-A78A-A5DA7505C603}" type="datetimeFigureOut">
              <a:rPr lang="en-US" smtClean="0"/>
              <a:t>2/25/2014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BB141B-978D-4E79-B8EA-D729DEE61190}" type="slidenum">
              <a:rPr lang="en-US" smtClean="0"/>
              <a:t>‹#›</a:t>
            </a:fld>
            <a:endParaRPr lang="en-US"/>
          </a:p>
        </p:txBody>
      </p:sp>
    </p:spTree>
    <p:extLst>
      <p:ext uri="{BB962C8B-B14F-4D97-AF65-F5344CB8AC3E}">
        <p14:creationId xmlns:p14="http://schemas.microsoft.com/office/powerpoint/2010/main" val="3846989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02B0FC-D906-46B0-A78A-A5DA7505C603}" type="datetimeFigureOut">
              <a:rPr lang="en-US" smtClean="0"/>
              <a:t>2/25/2014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BB141B-978D-4E79-B8EA-D729DEE61190}" type="slidenum">
              <a:rPr lang="en-US" smtClean="0"/>
              <a:t>‹#›</a:t>
            </a:fld>
            <a:endParaRPr lang="en-US"/>
          </a:p>
        </p:txBody>
      </p:sp>
    </p:spTree>
    <p:extLst>
      <p:ext uri="{BB962C8B-B14F-4D97-AF65-F5344CB8AC3E}">
        <p14:creationId xmlns:p14="http://schemas.microsoft.com/office/powerpoint/2010/main" val="2101773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02B0FC-D906-46B0-A78A-A5DA7505C603}" type="datetimeFigureOut">
              <a:rPr lang="en-US" smtClean="0"/>
              <a:t>2/25/2014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BB141B-978D-4E79-B8EA-D729DEE61190}" type="slidenum">
              <a:rPr lang="en-US" smtClean="0"/>
              <a:t>‹#›</a:t>
            </a:fld>
            <a:endParaRPr lang="en-US"/>
          </a:p>
        </p:txBody>
      </p:sp>
    </p:spTree>
    <p:extLst>
      <p:ext uri="{BB962C8B-B14F-4D97-AF65-F5344CB8AC3E}">
        <p14:creationId xmlns:p14="http://schemas.microsoft.com/office/powerpoint/2010/main" val="2792668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2B0FC-D906-46B0-A78A-A5DA7505C603}" type="datetimeFigureOut">
              <a:rPr lang="en-US" smtClean="0"/>
              <a:t>2/25/2014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BB141B-978D-4E79-B8EA-D729DEE61190}" type="slidenum">
              <a:rPr lang="en-US" smtClean="0"/>
              <a:t>‹#›</a:t>
            </a:fld>
            <a:endParaRPr lang="en-US"/>
          </a:p>
        </p:txBody>
      </p:sp>
    </p:spTree>
    <p:extLst>
      <p:ext uri="{BB962C8B-B14F-4D97-AF65-F5344CB8AC3E}">
        <p14:creationId xmlns:p14="http://schemas.microsoft.com/office/powerpoint/2010/main" val="316612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02B0FC-D906-46B0-A78A-A5DA7505C603}" type="datetimeFigureOut">
              <a:rPr lang="en-US" smtClean="0"/>
              <a:t>2/25/2014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BB141B-978D-4E79-B8EA-D729DEE61190}" type="slidenum">
              <a:rPr lang="en-US" smtClean="0"/>
              <a:t>‹#›</a:t>
            </a:fld>
            <a:endParaRPr lang="en-US"/>
          </a:p>
        </p:txBody>
      </p:sp>
    </p:spTree>
    <p:extLst>
      <p:ext uri="{BB962C8B-B14F-4D97-AF65-F5344CB8AC3E}">
        <p14:creationId xmlns:p14="http://schemas.microsoft.com/office/powerpoint/2010/main" val="1952978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02B0FC-D906-46B0-A78A-A5DA7505C603}" type="datetimeFigureOut">
              <a:rPr lang="en-US" smtClean="0"/>
              <a:t>2/25/2014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BB141B-978D-4E79-B8EA-D729DEE61190}" type="slidenum">
              <a:rPr lang="en-US" smtClean="0"/>
              <a:t>‹#›</a:t>
            </a:fld>
            <a:endParaRPr lang="en-US"/>
          </a:p>
        </p:txBody>
      </p:sp>
    </p:spTree>
    <p:extLst>
      <p:ext uri="{BB962C8B-B14F-4D97-AF65-F5344CB8AC3E}">
        <p14:creationId xmlns:p14="http://schemas.microsoft.com/office/powerpoint/2010/main" val="3650187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02B0FC-D906-46B0-A78A-A5DA7505C603}" type="datetimeFigureOut">
              <a:rPr lang="en-US" smtClean="0"/>
              <a:t>2/25/2014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BB141B-978D-4E79-B8EA-D729DEE61190}" type="slidenum">
              <a:rPr lang="en-US" smtClean="0"/>
              <a:t>‹#›</a:t>
            </a:fld>
            <a:endParaRPr lang="en-US"/>
          </a:p>
        </p:txBody>
      </p:sp>
    </p:spTree>
    <p:extLst>
      <p:ext uri="{BB962C8B-B14F-4D97-AF65-F5344CB8AC3E}">
        <p14:creationId xmlns:p14="http://schemas.microsoft.com/office/powerpoint/2010/main" val="3281803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02B0FC-D906-46B0-A78A-A5DA7505C603}" type="datetimeFigureOut">
              <a:rPr lang="en-US" smtClean="0"/>
              <a:t>2/25/2014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BB141B-978D-4E79-B8EA-D729DEE61190}" type="slidenum">
              <a:rPr lang="en-US" smtClean="0"/>
              <a:t>‹#›</a:t>
            </a:fld>
            <a:endParaRPr lang="en-US"/>
          </a:p>
        </p:txBody>
      </p:sp>
    </p:spTree>
    <p:extLst>
      <p:ext uri="{BB962C8B-B14F-4D97-AF65-F5344CB8AC3E}">
        <p14:creationId xmlns:p14="http://schemas.microsoft.com/office/powerpoint/2010/main" val="1666261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02B0FC-D906-46B0-A78A-A5DA7505C603}" type="datetimeFigureOut">
              <a:rPr lang="en-US" smtClean="0"/>
              <a:t>2/25/2014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BB141B-978D-4E79-B8EA-D729DEE61190}" type="slidenum">
              <a:rPr lang="en-US" smtClean="0"/>
              <a:t>‹#›</a:t>
            </a:fld>
            <a:endParaRPr lang="en-US"/>
          </a:p>
        </p:txBody>
      </p:sp>
    </p:spTree>
    <p:extLst>
      <p:ext uri="{BB962C8B-B14F-4D97-AF65-F5344CB8AC3E}">
        <p14:creationId xmlns:p14="http://schemas.microsoft.com/office/powerpoint/2010/main" val="5521713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1929 Davos </a:t>
            </a:r>
            <a:r>
              <a:rPr lang="en-US" dirty="0" smtClean="0"/>
              <a:t>Disputation</a:t>
            </a:r>
            <a:br>
              <a:rPr lang="en-US" dirty="0" smtClean="0"/>
            </a:br>
            <a:r>
              <a:rPr lang="en-US" sz="1600" dirty="0" smtClean="0"/>
              <a:t>By Gary R. Brown</a:t>
            </a:r>
            <a:r>
              <a:rPr lang="en-US" sz="1600" smtClean="0"/>
              <a:t>, Ph.D.</a:t>
            </a:r>
            <a:endParaRPr lang="en-US" dirty="0"/>
          </a:p>
        </p:txBody>
      </p:sp>
      <p:sp>
        <p:nvSpPr>
          <p:cNvPr id="3" name="Subtitle 2"/>
          <p:cNvSpPr>
            <a:spLocks noGrp="1"/>
          </p:cNvSpPr>
          <p:nvPr>
            <p:ph type="subTitle" idx="1"/>
          </p:nvPr>
        </p:nvSpPr>
        <p:spPr>
          <a:xfrm>
            <a:off x="1143000" y="3886200"/>
            <a:ext cx="6934200" cy="2590800"/>
          </a:xfrm>
        </p:spPr>
        <p:txBody>
          <a:bodyPr>
            <a:normAutofit/>
          </a:bodyPr>
          <a:lstStyle/>
          <a:p>
            <a:r>
              <a:rPr lang="en-US" sz="2400" b="1" dirty="0" smtClean="0">
                <a:solidFill>
                  <a:schemeClr val="tx1"/>
                </a:solidFill>
              </a:rPr>
              <a:t>Ernst Cassirer versus Martin Heidegger</a:t>
            </a:r>
          </a:p>
          <a:p>
            <a:endParaRPr lang="en-US" sz="1600" dirty="0">
              <a:solidFill>
                <a:schemeClr val="tx1"/>
              </a:solidFill>
            </a:endParaRPr>
          </a:p>
          <a:p>
            <a:r>
              <a:rPr lang="en-US" sz="2000" dirty="0" smtClean="0">
                <a:solidFill>
                  <a:schemeClr val="tx1"/>
                </a:solidFill>
              </a:rPr>
              <a:t>Is this a Ripple in the History of Philosophy?</a:t>
            </a:r>
          </a:p>
          <a:p>
            <a:r>
              <a:rPr lang="en-US" sz="2000" dirty="0" smtClean="0">
                <a:solidFill>
                  <a:schemeClr val="tx1"/>
                </a:solidFill>
              </a:rPr>
              <a:t>A Regression to Metaphysics?</a:t>
            </a:r>
          </a:p>
          <a:p>
            <a:r>
              <a:rPr lang="en-US" sz="2000" dirty="0">
                <a:solidFill>
                  <a:schemeClr val="tx1"/>
                </a:solidFill>
              </a:rPr>
              <a:t>A</a:t>
            </a:r>
            <a:r>
              <a:rPr lang="en-US" sz="2000" dirty="0" smtClean="0">
                <a:solidFill>
                  <a:schemeClr val="tx1"/>
                </a:solidFill>
              </a:rPr>
              <a:t> Leap Forward to a New Meaning of Man and Being?</a:t>
            </a:r>
          </a:p>
          <a:p>
            <a:r>
              <a:rPr lang="en-US" sz="2000" dirty="0" smtClean="0">
                <a:solidFill>
                  <a:schemeClr val="tx1"/>
                </a:solidFill>
              </a:rPr>
              <a:t>Or the incompatibilities of  two legitimate domains of thought?</a:t>
            </a:r>
          </a:p>
          <a:p>
            <a:endParaRPr lang="en-US" sz="2000" dirty="0">
              <a:solidFill>
                <a:schemeClr val="tx1"/>
              </a:solidFill>
            </a:endParaRPr>
          </a:p>
        </p:txBody>
      </p:sp>
    </p:spTree>
    <p:extLst>
      <p:ext uri="{BB962C8B-B14F-4D97-AF65-F5344CB8AC3E}">
        <p14:creationId xmlns:p14="http://schemas.microsoft.com/office/powerpoint/2010/main" val="30261949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81000"/>
            <a:ext cx="8839200" cy="6186309"/>
          </a:xfrm>
          <a:prstGeom prst="rect">
            <a:avLst/>
          </a:prstGeom>
          <a:noFill/>
        </p:spPr>
        <p:txBody>
          <a:bodyPr wrap="square" rtlCol="0">
            <a:spAutoFit/>
          </a:bodyPr>
          <a:lstStyle/>
          <a:p>
            <a:pPr algn="ctr"/>
            <a:r>
              <a:rPr lang="en-US" sz="3600" b="1" dirty="0" smtClean="0"/>
              <a:t>The Disagreement That Still Fascinates</a:t>
            </a:r>
          </a:p>
          <a:p>
            <a:endParaRPr lang="en-US" dirty="0"/>
          </a:p>
          <a:p>
            <a:r>
              <a:rPr lang="en-US" dirty="0" smtClean="0"/>
              <a:t>Aside from the many references to the 1929 Davos debate in studies of either Cassirer or Heidegger, and the many standalone articles and dissertations, below are some of the most prominent </a:t>
            </a:r>
            <a:r>
              <a:rPr lang="en-US" dirty="0"/>
              <a:t>recent </a:t>
            </a:r>
            <a:r>
              <a:rPr lang="en-US" dirty="0" smtClean="0"/>
              <a:t>accounts:</a:t>
            </a:r>
          </a:p>
          <a:p>
            <a:endParaRPr lang="en-US" dirty="0"/>
          </a:p>
          <a:p>
            <a:pPr indent="-457200"/>
            <a:r>
              <a:rPr lang="en-US" b="1" dirty="0" smtClean="0"/>
              <a:t>1997:  </a:t>
            </a:r>
            <a:r>
              <a:rPr lang="en-US" i="1" dirty="0" smtClean="0"/>
              <a:t>“</a:t>
            </a:r>
            <a:r>
              <a:rPr lang="en-US" b="1" dirty="0" smtClean="0"/>
              <a:t>Davos Disputation Between Ernst Cassirer and Martin Heidegger</a:t>
            </a:r>
            <a:r>
              <a:rPr lang="en-US" i="1" dirty="0" smtClean="0"/>
              <a:t>,” </a:t>
            </a:r>
            <a:r>
              <a:rPr lang="en-US" dirty="0" smtClean="0"/>
              <a:t>in</a:t>
            </a:r>
            <a:r>
              <a:rPr lang="en-US" i="1" dirty="0" smtClean="0"/>
              <a:t> Kant and the 	Problem of Metaphysics, </a:t>
            </a:r>
            <a:r>
              <a:rPr lang="en-US" dirty="0" smtClean="0"/>
              <a:t>Martin Heidegger</a:t>
            </a:r>
            <a:r>
              <a:rPr lang="en-US" dirty="0"/>
              <a:t>.</a:t>
            </a:r>
            <a:endParaRPr lang="en-US" i="1" dirty="0" smtClean="0"/>
          </a:p>
          <a:p>
            <a:endParaRPr lang="en-US" i="1" dirty="0" smtClean="0"/>
          </a:p>
          <a:p>
            <a:r>
              <a:rPr lang="en-US" b="1" dirty="0" smtClean="0"/>
              <a:t>2000:  </a:t>
            </a:r>
            <a:r>
              <a:rPr lang="en-US" b="1" i="1" dirty="0" smtClean="0"/>
              <a:t>A Parting of Ways: </a:t>
            </a:r>
            <a:r>
              <a:rPr lang="en-US" b="1" i="1" dirty="0" err="1" smtClean="0"/>
              <a:t>Carnap</a:t>
            </a:r>
            <a:r>
              <a:rPr lang="en-US" b="1" i="1" dirty="0" smtClean="0"/>
              <a:t>, Cassirer, and Heidegger. </a:t>
            </a:r>
            <a:r>
              <a:rPr lang="en-US" b="1" dirty="0" smtClean="0"/>
              <a:t> </a:t>
            </a:r>
            <a:r>
              <a:rPr lang="en-US" dirty="0" smtClean="0"/>
              <a:t>Michael Friedman</a:t>
            </a:r>
            <a:r>
              <a:rPr lang="en-US" dirty="0"/>
              <a:t>.</a:t>
            </a:r>
            <a:endParaRPr lang="en-US" dirty="0" smtClean="0"/>
          </a:p>
          <a:p>
            <a:endParaRPr lang="en-US" i="1" dirty="0"/>
          </a:p>
          <a:p>
            <a:r>
              <a:rPr lang="en-US" b="1" dirty="0" smtClean="0"/>
              <a:t>2008:  </a:t>
            </a:r>
            <a:r>
              <a:rPr lang="en-US" b="1" i="1" dirty="0" smtClean="0"/>
              <a:t>Ernst Cassirer, The Last Philosopher of Culture. </a:t>
            </a:r>
            <a:r>
              <a:rPr lang="en-US" b="1" dirty="0" smtClean="0"/>
              <a:t> </a:t>
            </a:r>
            <a:r>
              <a:rPr lang="en-US" dirty="0" smtClean="0"/>
              <a:t>Edward Skidelsky</a:t>
            </a:r>
            <a:r>
              <a:rPr lang="en-US" dirty="0"/>
              <a:t>.</a:t>
            </a:r>
            <a:endParaRPr lang="en-US" dirty="0" smtClean="0"/>
          </a:p>
          <a:p>
            <a:endParaRPr lang="en-US" dirty="0"/>
          </a:p>
          <a:p>
            <a:r>
              <a:rPr lang="en-US" b="1" dirty="0" smtClean="0"/>
              <a:t>2010:  </a:t>
            </a:r>
            <a:r>
              <a:rPr lang="en-US" b="1" i="1" dirty="0" smtClean="0"/>
              <a:t>Continental Divide: Heidegger, Cassirer, Davos</a:t>
            </a:r>
            <a:r>
              <a:rPr lang="en-US" i="1" dirty="0" smtClean="0"/>
              <a:t>.  </a:t>
            </a:r>
            <a:r>
              <a:rPr lang="en-US" dirty="0" smtClean="0"/>
              <a:t>Peter Gordon</a:t>
            </a:r>
            <a:r>
              <a:rPr lang="en-US" dirty="0"/>
              <a:t>.</a:t>
            </a:r>
            <a:endParaRPr lang="en-US" dirty="0" smtClean="0"/>
          </a:p>
          <a:p>
            <a:endParaRPr lang="en-US" dirty="0"/>
          </a:p>
          <a:p>
            <a:r>
              <a:rPr lang="en-US" dirty="0"/>
              <a:t>The two positions at Davos may uncover an archetypal tension in philosophical thought.</a:t>
            </a:r>
          </a:p>
          <a:p>
            <a:endParaRPr lang="en-US" dirty="0" smtClean="0"/>
          </a:p>
          <a:p>
            <a:r>
              <a:rPr lang="en-US" dirty="0" smtClean="0"/>
              <a:t>The Cassirer-Heidegger encounter shattered the dominance of neo-Kantianism, and marked a significant bifurcation in modern philosophical thought. It might also indicate the only significant counterthrust against the total appropriation and concealment of human essence by technology.					</a:t>
            </a:r>
            <a:endParaRPr lang="en-US" dirty="0"/>
          </a:p>
        </p:txBody>
      </p:sp>
    </p:spTree>
    <p:extLst>
      <p:ext uri="{BB962C8B-B14F-4D97-AF65-F5344CB8AC3E}">
        <p14:creationId xmlns:p14="http://schemas.microsoft.com/office/powerpoint/2010/main" val="4609208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6571" y="152400"/>
            <a:ext cx="8534400" cy="646331"/>
          </a:xfrm>
          <a:prstGeom prst="rect">
            <a:avLst/>
          </a:prstGeom>
          <a:noFill/>
        </p:spPr>
        <p:txBody>
          <a:bodyPr wrap="square" rtlCol="0">
            <a:spAutoFit/>
          </a:bodyPr>
          <a:lstStyle/>
          <a:p>
            <a:pPr algn="ctr"/>
            <a:r>
              <a:rPr lang="en-US" sz="3600" b="1" dirty="0" smtClean="0"/>
              <a:t>What was the Occasion? </a:t>
            </a:r>
            <a:endParaRPr lang="en-US" sz="3600" b="1" dirty="0"/>
          </a:p>
        </p:txBody>
      </p:sp>
      <p:sp>
        <p:nvSpPr>
          <p:cNvPr id="3" name="TextBox 2"/>
          <p:cNvSpPr txBox="1"/>
          <p:nvPr/>
        </p:nvSpPr>
        <p:spPr>
          <a:xfrm>
            <a:off x="141514" y="798731"/>
            <a:ext cx="8719457" cy="7201972"/>
          </a:xfrm>
          <a:prstGeom prst="rect">
            <a:avLst/>
          </a:prstGeom>
          <a:noFill/>
        </p:spPr>
        <p:txBody>
          <a:bodyPr wrap="square" rtlCol="0">
            <a:spAutoFit/>
          </a:bodyPr>
          <a:lstStyle/>
          <a:p>
            <a:pPr algn="ctr"/>
            <a:r>
              <a:rPr lang="en-US" sz="2000" b="1" dirty="0" smtClean="0"/>
              <a:t>The Second Annual Meeting of the International Davos Conference </a:t>
            </a:r>
          </a:p>
          <a:p>
            <a:pPr algn="ctr"/>
            <a:r>
              <a:rPr lang="en-US" i="1" dirty="0" err="1" smtClean="0"/>
              <a:t>Internationale</a:t>
            </a:r>
            <a:r>
              <a:rPr lang="en-US" i="1" dirty="0" smtClean="0"/>
              <a:t> </a:t>
            </a:r>
            <a:r>
              <a:rPr lang="en-US" i="1" dirty="0" err="1" smtClean="0"/>
              <a:t>Davoser</a:t>
            </a:r>
            <a:r>
              <a:rPr lang="en-US" i="1" dirty="0" smtClean="0"/>
              <a:t> </a:t>
            </a:r>
            <a:r>
              <a:rPr lang="en-US" i="1" dirty="0" err="1" smtClean="0"/>
              <a:t>Hochschulkurse</a:t>
            </a:r>
            <a:r>
              <a:rPr lang="en-US" dirty="0" smtClean="0"/>
              <a:t> </a:t>
            </a:r>
          </a:p>
          <a:p>
            <a:pPr algn="ctr"/>
            <a:endParaRPr lang="en-US" sz="1400" dirty="0"/>
          </a:p>
          <a:p>
            <a:r>
              <a:rPr lang="en-US" dirty="0" smtClean="0"/>
              <a:t>Where:	The famous spa, resort, and conference center a mile high in the Swiss Alps.</a:t>
            </a:r>
          </a:p>
          <a:p>
            <a:r>
              <a:rPr lang="en-US" dirty="0"/>
              <a:t>	</a:t>
            </a:r>
            <a:endParaRPr lang="en-US" dirty="0" smtClean="0"/>
          </a:p>
          <a:p>
            <a:r>
              <a:rPr lang="en-US" dirty="0"/>
              <a:t>	</a:t>
            </a:r>
            <a:r>
              <a:rPr lang="en-US" dirty="0" smtClean="0"/>
              <a:t>Famous </a:t>
            </a:r>
            <a:r>
              <a:rPr lang="en-US" dirty="0"/>
              <a:t>Location </a:t>
            </a:r>
            <a:r>
              <a:rPr lang="en-US" dirty="0" smtClean="0"/>
              <a:t>of the mountaintop tuberculosis sanatorium in Thomas Mann’s 	novel of hermetic transformation and intellectual conflict, </a:t>
            </a:r>
            <a:r>
              <a:rPr lang="en-US" i="1" dirty="0" smtClean="0"/>
              <a:t>Magic Mountain</a:t>
            </a:r>
            <a:r>
              <a:rPr lang="en-US" dirty="0" smtClean="0"/>
              <a:t>.</a:t>
            </a:r>
          </a:p>
          <a:p>
            <a:r>
              <a:rPr lang="en-US" dirty="0" smtClean="0"/>
              <a:t>	</a:t>
            </a:r>
            <a:endParaRPr lang="en-US" sz="1200" dirty="0" smtClean="0"/>
          </a:p>
          <a:p>
            <a:r>
              <a:rPr lang="en-US" sz="1200" dirty="0"/>
              <a:t>	</a:t>
            </a:r>
            <a:r>
              <a:rPr lang="en-US" dirty="0" smtClean="0"/>
              <a:t>Present meeting place the World Economic Forum.</a:t>
            </a:r>
          </a:p>
          <a:p>
            <a:endParaRPr lang="en-US" sz="1400" dirty="0" smtClean="0"/>
          </a:p>
          <a:p>
            <a:r>
              <a:rPr lang="en-US" dirty="0" smtClean="0"/>
              <a:t>Purpose: 	A colloquy of intellectuals from across Europe to promote peace and mutual 	understanding after the devastation and </a:t>
            </a:r>
            <a:r>
              <a:rPr lang="en-US" dirty="0"/>
              <a:t>residual enmities</a:t>
            </a:r>
            <a:r>
              <a:rPr lang="en-US" dirty="0" smtClean="0"/>
              <a:t> </a:t>
            </a:r>
            <a:r>
              <a:rPr lang="en-US" dirty="0"/>
              <a:t>of </a:t>
            </a:r>
            <a:r>
              <a:rPr lang="en-US" dirty="0" smtClean="0"/>
              <a:t>WWI.</a:t>
            </a:r>
          </a:p>
          <a:p>
            <a:endParaRPr lang="en-US" dirty="0"/>
          </a:p>
          <a:p>
            <a:r>
              <a:rPr lang="en-US" dirty="0" smtClean="0"/>
              <a:t>Attendees:  Over 50 </a:t>
            </a:r>
            <a:r>
              <a:rPr lang="en-US" i="1" dirty="0" err="1" smtClean="0"/>
              <a:t>Dozenten</a:t>
            </a:r>
            <a:r>
              <a:rPr lang="en-US" dirty="0" smtClean="0"/>
              <a:t> and Professors.</a:t>
            </a:r>
          </a:p>
          <a:p>
            <a:r>
              <a:rPr lang="en-US" dirty="0"/>
              <a:t>	</a:t>
            </a:r>
            <a:r>
              <a:rPr lang="en-US" dirty="0" smtClean="0"/>
              <a:t>232 Students from 20 countries, many of them veterans of WWI</a:t>
            </a:r>
          </a:p>
          <a:p>
            <a:r>
              <a:rPr lang="en-US" dirty="0"/>
              <a:t>	</a:t>
            </a:r>
            <a:r>
              <a:rPr lang="en-US" dirty="0" smtClean="0"/>
              <a:t>950 inhabitants of the village of Davos</a:t>
            </a:r>
          </a:p>
          <a:p>
            <a:endParaRPr lang="en-US" dirty="0" smtClean="0"/>
          </a:p>
          <a:p>
            <a:r>
              <a:rPr lang="en-US" dirty="0" smtClean="0"/>
              <a:t>Sampling of those Present:  </a:t>
            </a:r>
          </a:p>
          <a:p>
            <a:r>
              <a:rPr lang="en-US" dirty="0" smtClean="0"/>
              <a:t>	Erich Maria Remarque, Emmanuel </a:t>
            </a:r>
            <a:r>
              <a:rPr lang="en-US" dirty="0" err="1" smtClean="0"/>
              <a:t>Levinas</a:t>
            </a:r>
            <a:r>
              <a:rPr lang="en-US" dirty="0" smtClean="0"/>
              <a:t>, Ludwig Binswanger, Rudolf </a:t>
            </a:r>
            <a:r>
              <a:rPr lang="en-US" dirty="0" err="1" smtClean="0"/>
              <a:t>Carnap</a:t>
            </a:r>
            <a:endParaRPr lang="en-US" dirty="0" smtClean="0"/>
          </a:p>
          <a:p>
            <a:r>
              <a:rPr lang="en-US" dirty="0"/>
              <a:t>	</a:t>
            </a:r>
            <a:r>
              <a:rPr lang="en-US" dirty="0" smtClean="0"/>
              <a:t>Many others who trained the next two generations of European thinkers.</a:t>
            </a:r>
          </a:p>
          <a:p>
            <a:r>
              <a:rPr lang="en-US" dirty="0"/>
              <a:t>	</a:t>
            </a:r>
            <a:r>
              <a:rPr lang="en-US" dirty="0" smtClean="0"/>
              <a:t>   A heavily influenced generation including Gilles </a:t>
            </a:r>
            <a:r>
              <a:rPr lang="en-US" dirty="0" err="1" smtClean="0"/>
              <a:t>Deleuze</a:t>
            </a:r>
            <a:r>
              <a:rPr lang="en-US" dirty="0"/>
              <a:t> </a:t>
            </a:r>
            <a:r>
              <a:rPr lang="en-US" dirty="0" smtClean="0"/>
              <a:t>and Jacques Derrida</a:t>
            </a:r>
            <a:endParaRPr lang="en-US" dirty="0"/>
          </a:p>
          <a:p>
            <a:endParaRPr lang="en-US" dirty="0"/>
          </a:p>
          <a:p>
            <a:endParaRPr lang="en-US" dirty="0" smtClean="0"/>
          </a:p>
          <a:p>
            <a:endParaRPr lang="en-US" dirty="0"/>
          </a:p>
          <a:p>
            <a:endParaRPr lang="en-US" dirty="0"/>
          </a:p>
          <a:p>
            <a:r>
              <a:rPr lang="en-US" dirty="0" smtClean="0"/>
              <a:t> </a:t>
            </a:r>
            <a:endParaRPr lang="en-US" dirty="0"/>
          </a:p>
        </p:txBody>
      </p:sp>
    </p:spTree>
    <p:extLst>
      <p:ext uri="{BB962C8B-B14F-4D97-AF65-F5344CB8AC3E}">
        <p14:creationId xmlns:p14="http://schemas.microsoft.com/office/powerpoint/2010/main" val="13402616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30629"/>
            <a:ext cx="8839200" cy="7755969"/>
          </a:xfrm>
          <a:prstGeom prst="rect">
            <a:avLst/>
          </a:prstGeom>
          <a:noFill/>
        </p:spPr>
        <p:txBody>
          <a:bodyPr wrap="square" rtlCol="0">
            <a:spAutoFit/>
          </a:bodyPr>
          <a:lstStyle/>
          <a:p>
            <a:pPr algn="ctr"/>
            <a:r>
              <a:rPr lang="en-US" sz="3600" b="1" dirty="0" smtClean="0"/>
              <a:t>The Participants: Cassirer</a:t>
            </a:r>
          </a:p>
          <a:p>
            <a:r>
              <a:rPr lang="en-US" dirty="0" smtClean="0"/>
              <a:t>				Partial List:</a:t>
            </a:r>
          </a:p>
          <a:p>
            <a:r>
              <a:rPr lang="en-US" dirty="0"/>
              <a:t>Ernst </a:t>
            </a:r>
            <a:r>
              <a:rPr lang="en-US" dirty="0" smtClean="0"/>
              <a:t>Cassirer may be best known in the U.S. for:</a:t>
            </a:r>
          </a:p>
          <a:p>
            <a:r>
              <a:rPr lang="en-US" dirty="0" smtClean="0"/>
              <a:t>		</a:t>
            </a:r>
            <a:r>
              <a:rPr lang="en-US" i="1" dirty="0" smtClean="0"/>
              <a:t>Philosophy </a:t>
            </a:r>
            <a:r>
              <a:rPr lang="en-US" i="1" dirty="0"/>
              <a:t>of the Enlightenment </a:t>
            </a:r>
            <a:r>
              <a:rPr lang="en-US" dirty="0"/>
              <a:t>(1932) </a:t>
            </a:r>
            <a:endParaRPr lang="en-US" dirty="0" smtClean="0"/>
          </a:p>
          <a:p>
            <a:r>
              <a:rPr lang="en-US" dirty="0"/>
              <a:t>	</a:t>
            </a:r>
            <a:r>
              <a:rPr lang="en-US" dirty="0" smtClean="0"/>
              <a:t>	</a:t>
            </a:r>
            <a:r>
              <a:rPr lang="en-US" i="1" dirty="0" smtClean="0"/>
              <a:t>Essay on Man </a:t>
            </a:r>
            <a:r>
              <a:rPr lang="en-US" dirty="0" smtClean="0"/>
              <a:t>(1944)</a:t>
            </a:r>
          </a:p>
          <a:p>
            <a:r>
              <a:rPr lang="en-US" dirty="0"/>
              <a:t>	</a:t>
            </a:r>
            <a:r>
              <a:rPr lang="en-US" dirty="0" smtClean="0"/>
              <a:t>	</a:t>
            </a:r>
            <a:r>
              <a:rPr lang="en-US" i="1" dirty="0" smtClean="0"/>
              <a:t>Myth </a:t>
            </a:r>
            <a:r>
              <a:rPr lang="en-US" i="1" dirty="0"/>
              <a:t>of the State </a:t>
            </a:r>
            <a:r>
              <a:rPr lang="en-US" dirty="0"/>
              <a:t>(1945)</a:t>
            </a:r>
          </a:p>
          <a:p>
            <a:r>
              <a:rPr lang="en-US" dirty="0" smtClean="0"/>
              <a:t>In Germany before 1929</a:t>
            </a:r>
          </a:p>
          <a:p>
            <a:r>
              <a:rPr lang="en-US" dirty="0"/>
              <a:t>	</a:t>
            </a:r>
            <a:r>
              <a:rPr lang="en-US" dirty="0" smtClean="0"/>
              <a:t>	</a:t>
            </a:r>
            <a:r>
              <a:rPr lang="en-US" i="1" dirty="0"/>
              <a:t>Substance and Function </a:t>
            </a:r>
            <a:r>
              <a:rPr lang="en-US" dirty="0"/>
              <a:t>(1910) </a:t>
            </a:r>
          </a:p>
          <a:p>
            <a:r>
              <a:rPr lang="en-US" dirty="0"/>
              <a:t>		Complete Edition of Kant’s works (1912, 10 vols</a:t>
            </a:r>
            <a:r>
              <a:rPr lang="en-US" dirty="0" smtClean="0"/>
              <a:t>.)</a:t>
            </a:r>
            <a:endParaRPr lang="en-US" i="1" dirty="0"/>
          </a:p>
          <a:p>
            <a:r>
              <a:rPr lang="en-US" dirty="0"/>
              <a:t>		Kant’s Life and Work (1918)</a:t>
            </a:r>
          </a:p>
          <a:p>
            <a:r>
              <a:rPr lang="en-US" dirty="0" smtClean="0"/>
              <a:t>		</a:t>
            </a:r>
            <a:r>
              <a:rPr lang="en-US" i="1" dirty="0"/>
              <a:t>Einstein’s Theory of Relativity </a:t>
            </a:r>
            <a:r>
              <a:rPr lang="en-US" dirty="0"/>
              <a:t>(1921)</a:t>
            </a:r>
          </a:p>
          <a:p>
            <a:r>
              <a:rPr lang="en-US" dirty="0"/>
              <a:t>	</a:t>
            </a:r>
            <a:r>
              <a:rPr lang="en-US" dirty="0" smtClean="0"/>
              <a:t>	Philosophy of Symbolic Forms</a:t>
            </a:r>
          </a:p>
          <a:p>
            <a:r>
              <a:rPr lang="en-US" dirty="0"/>
              <a:t>			Vol. I.</a:t>
            </a:r>
            <a:r>
              <a:rPr lang="en-US" i="1" dirty="0"/>
              <a:t> Language </a:t>
            </a:r>
            <a:r>
              <a:rPr lang="en-US" dirty="0"/>
              <a:t>(1923)</a:t>
            </a:r>
          </a:p>
          <a:p>
            <a:r>
              <a:rPr lang="en-US" dirty="0"/>
              <a:t>			Vol. II. </a:t>
            </a:r>
            <a:r>
              <a:rPr lang="en-US" i="1" dirty="0"/>
              <a:t>Mythical Thought </a:t>
            </a:r>
            <a:r>
              <a:rPr lang="en-US" dirty="0"/>
              <a:t>(1925)</a:t>
            </a:r>
          </a:p>
          <a:p>
            <a:r>
              <a:rPr lang="en-US" dirty="0" smtClean="0"/>
              <a:t>			Vol</a:t>
            </a:r>
            <a:r>
              <a:rPr lang="en-US" dirty="0"/>
              <a:t>. III. </a:t>
            </a:r>
            <a:r>
              <a:rPr lang="en-US" i="1" dirty="0" smtClean="0"/>
              <a:t>Phenomenology </a:t>
            </a:r>
            <a:r>
              <a:rPr lang="en-US" i="1" dirty="0"/>
              <a:t>of </a:t>
            </a:r>
            <a:r>
              <a:rPr lang="en-US" i="1" dirty="0" smtClean="0"/>
              <a:t>Knowledge </a:t>
            </a:r>
            <a:r>
              <a:rPr lang="en-US" dirty="0" smtClean="0"/>
              <a:t>(1929)</a:t>
            </a:r>
          </a:p>
          <a:p>
            <a:r>
              <a:rPr lang="en-US" dirty="0"/>
              <a:t>	</a:t>
            </a:r>
            <a:r>
              <a:rPr lang="en-US" dirty="0" smtClean="0"/>
              <a:t>	</a:t>
            </a:r>
            <a:r>
              <a:rPr lang="en-US" i="1" dirty="0"/>
              <a:t>The Individual and the Cosmos in Renaissance Philosophy  </a:t>
            </a:r>
            <a:r>
              <a:rPr lang="en-US" dirty="0"/>
              <a:t>(1927</a:t>
            </a:r>
            <a:r>
              <a:rPr lang="en-US" dirty="0" smtClean="0"/>
              <a:t>)	</a:t>
            </a:r>
            <a:r>
              <a:rPr lang="en-US" sz="1200" dirty="0" smtClean="0"/>
              <a:t>			</a:t>
            </a:r>
            <a:r>
              <a:rPr lang="en-US" sz="1200" dirty="0"/>
              <a:t>	</a:t>
            </a:r>
            <a:r>
              <a:rPr lang="en-US" sz="1200" dirty="0" smtClean="0"/>
              <a:t>	</a:t>
            </a:r>
          </a:p>
          <a:p>
            <a:r>
              <a:rPr lang="en-US" dirty="0" smtClean="0"/>
              <a:t>Biographical:	From a prominent Jewish family. After WWI, named professor at Univ. of 		Hamburg and elected rector, the first Jew to attain that rank in Germany:</a:t>
            </a:r>
          </a:p>
          <a:p>
            <a:r>
              <a:rPr lang="en-US" dirty="0" smtClean="0"/>
              <a:t>		Tall, urbane, elegant. In </a:t>
            </a:r>
            <a:r>
              <a:rPr lang="en-US" dirty="0"/>
              <a:t>1929 </a:t>
            </a:r>
            <a:r>
              <a:rPr lang="en-US" dirty="0" smtClean="0"/>
              <a:t>he had </a:t>
            </a:r>
            <a:r>
              <a:rPr lang="en-US" dirty="0"/>
              <a:t>bushy white </a:t>
            </a:r>
            <a:r>
              <a:rPr lang="en-US" dirty="0" smtClean="0"/>
              <a:t>hair, but was under the 		weather and even bedridden for part of the conference.</a:t>
            </a:r>
          </a:p>
          <a:p>
            <a:r>
              <a:rPr lang="en-US" dirty="0" smtClean="0"/>
              <a:t>Philosophy: 	Began as a neo-Kantian, became more Kantian, influenced by Hegel,</a:t>
            </a:r>
          </a:p>
          <a:p>
            <a:r>
              <a:rPr lang="en-US" dirty="0"/>
              <a:t>	</a:t>
            </a:r>
            <a:r>
              <a:rPr lang="en-US" dirty="0" smtClean="0"/>
              <a:t>	treated philosophy historically, became a philosopher of culture. </a:t>
            </a:r>
          </a:p>
          <a:p>
            <a:endParaRPr lang="en-US" dirty="0"/>
          </a:p>
          <a:p>
            <a:endParaRPr lang="en-US" dirty="0" smtClean="0"/>
          </a:p>
          <a:p>
            <a:endParaRPr lang="en-US" dirty="0" smtClean="0"/>
          </a:p>
          <a:p>
            <a:endParaRPr lang="en-US" dirty="0"/>
          </a:p>
        </p:txBody>
      </p:sp>
    </p:spTree>
    <p:extLst>
      <p:ext uri="{BB962C8B-B14F-4D97-AF65-F5344CB8AC3E}">
        <p14:creationId xmlns:p14="http://schemas.microsoft.com/office/powerpoint/2010/main" val="1161213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17693"/>
            <a:ext cx="8839200" cy="6555641"/>
          </a:xfrm>
          <a:prstGeom prst="rect">
            <a:avLst/>
          </a:prstGeom>
          <a:noFill/>
        </p:spPr>
        <p:txBody>
          <a:bodyPr wrap="square" rtlCol="0">
            <a:spAutoFit/>
          </a:bodyPr>
          <a:lstStyle/>
          <a:p>
            <a:pPr algn="ctr"/>
            <a:r>
              <a:rPr lang="en-US" sz="3600" b="1" dirty="0" smtClean="0"/>
              <a:t>The Participants: Heidegger</a:t>
            </a:r>
          </a:p>
          <a:p>
            <a:pPr algn="ctr"/>
            <a:endParaRPr lang="en-US" sz="1200" b="1" dirty="0" smtClean="0"/>
          </a:p>
          <a:p>
            <a:r>
              <a:rPr lang="en-US" dirty="0"/>
              <a:t>B</a:t>
            </a:r>
            <a:r>
              <a:rPr lang="en-US" dirty="0" smtClean="0"/>
              <a:t>est known: </a:t>
            </a:r>
            <a:r>
              <a:rPr lang="en-US" i="1" dirty="0" smtClean="0"/>
              <a:t>Being and Time</a:t>
            </a:r>
            <a:r>
              <a:rPr lang="en-US" dirty="0" smtClean="0"/>
              <a:t>, a powerful rethinking of the meaning of truth, temporality,		being, human being, and human existence. </a:t>
            </a:r>
          </a:p>
          <a:p>
            <a:endParaRPr lang="en-US" sz="1200" dirty="0" smtClean="0"/>
          </a:p>
          <a:p>
            <a:r>
              <a:rPr lang="en-US" sz="1200" dirty="0"/>
              <a:t>	</a:t>
            </a:r>
            <a:r>
              <a:rPr lang="en-US" dirty="0" smtClean="0"/>
              <a:t>Because of its unusual language and obvious originality, the book made quite a 	stir but people were uncertain what to make of it. </a:t>
            </a:r>
          </a:p>
          <a:p>
            <a:endParaRPr lang="en-US" sz="1200" dirty="0"/>
          </a:p>
          <a:p>
            <a:r>
              <a:rPr lang="en-US" dirty="0" smtClean="0"/>
              <a:t>	</a:t>
            </a:r>
            <a:r>
              <a:rPr lang="en-US" dirty="0"/>
              <a:t>H</a:t>
            </a:r>
            <a:r>
              <a:rPr lang="en-US" dirty="0" smtClean="0"/>
              <a:t>e was first thought to be an existentialist, a term he rejected. His analytic of 	human being was not in service of an anthropology or an ethics, but in order to 	gain access to the primordial meaning of being rather than as the being of beings.</a:t>
            </a:r>
          </a:p>
          <a:p>
            <a:r>
              <a:rPr lang="en-US" dirty="0"/>
              <a:t>	</a:t>
            </a:r>
            <a:r>
              <a:rPr lang="en-US" dirty="0" smtClean="0"/>
              <a:t>He wanted to cross the ontological difference between being and beings. </a:t>
            </a:r>
          </a:p>
          <a:p>
            <a:endParaRPr lang="en-US" sz="1200" dirty="0"/>
          </a:p>
          <a:p>
            <a:r>
              <a:rPr lang="en-US" dirty="0" smtClean="0"/>
              <a:t>	For the first time since Aristotle, Heidegger, drawing on Kant, countered the 	notion of being as eternal and unchanging. This was, he argued, a false 	understanding of time, a mistaken fixation on presence at the expense of the other 	modes of standing outside oneself, i.e., past and future. Human essence is time.</a:t>
            </a:r>
          </a:p>
          <a:p>
            <a:endParaRPr lang="en-US" sz="1200" dirty="0"/>
          </a:p>
          <a:p>
            <a:r>
              <a:rPr lang="en-US" dirty="0" smtClean="0"/>
              <a:t>	The being of things objectively present, in contrast, dominates Western ontology 	and logic, concealing other forms of being. Objective presence (objectivity) is an 	abstraction founded upon primordial awareness and cannot grasp human </a:t>
            </a:r>
            <a:r>
              <a:rPr lang="en-US" dirty="0" err="1" smtClean="0"/>
              <a:t>Dasein</a:t>
            </a:r>
            <a:r>
              <a:rPr lang="en-US" dirty="0" smtClean="0"/>
              <a:t>.</a:t>
            </a:r>
          </a:p>
          <a:p>
            <a:r>
              <a:rPr lang="en-US" sz="1200" dirty="0" smtClean="0"/>
              <a:t> </a:t>
            </a:r>
          </a:p>
          <a:p>
            <a:r>
              <a:rPr lang="en-US" dirty="0" smtClean="0"/>
              <a:t>	Born into a poor Catholic family, he was taught by the Jesuits, then switched to 	philosophy. By 1929, he had published only </a:t>
            </a:r>
            <a:r>
              <a:rPr lang="en-US" i="1" dirty="0" smtClean="0"/>
              <a:t>Being and Time</a:t>
            </a:r>
            <a:r>
              <a:rPr lang="en-US" dirty="0" smtClean="0"/>
              <a:t>. (projected: 102 </a:t>
            </a:r>
            <a:r>
              <a:rPr lang="en-US" dirty="0" err="1" smtClean="0"/>
              <a:t>vols</a:t>
            </a:r>
            <a:r>
              <a:rPr lang="en-US" dirty="0" smtClean="0"/>
              <a:t>)</a:t>
            </a:r>
            <a:endParaRPr lang="en-US" dirty="0"/>
          </a:p>
        </p:txBody>
      </p:sp>
    </p:spTree>
    <p:extLst>
      <p:ext uri="{BB962C8B-B14F-4D97-AF65-F5344CB8AC3E}">
        <p14:creationId xmlns:p14="http://schemas.microsoft.com/office/powerpoint/2010/main" val="20873077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152400"/>
            <a:ext cx="8610600" cy="7232749"/>
          </a:xfrm>
          <a:prstGeom prst="rect">
            <a:avLst/>
          </a:prstGeom>
          <a:noFill/>
        </p:spPr>
        <p:txBody>
          <a:bodyPr wrap="square" rtlCol="0">
            <a:spAutoFit/>
          </a:bodyPr>
          <a:lstStyle/>
          <a:p>
            <a:pPr algn="ctr"/>
            <a:r>
              <a:rPr lang="en-US" sz="3600" b="1" dirty="0" smtClean="0"/>
              <a:t>Conference Agenda</a:t>
            </a:r>
          </a:p>
          <a:p>
            <a:pPr algn="ctr"/>
            <a:endParaRPr lang="en-US" sz="1200" dirty="0" smtClean="0"/>
          </a:p>
          <a:p>
            <a:r>
              <a:rPr lang="en-US" dirty="0" smtClean="0"/>
              <a:t>The Conference hosted morning and afternoon classes and evening events, and lasted three weeks. Cassirer taught </a:t>
            </a:r>
            <a:r>
              <a:rPr lang="en-US" dirty="0"/>
              <a:t>4</a:t>
            </a:r>
            <a:r>
              <a:rPr lang="en-US" dirty="0" smtClean="0"/>
              <a:t> of the many classes offered, Heidegger </a:t>
            </a:r>
            <a:r>
              <a:rPr lang="en-US" dirty="0"/>
              <a:t>3</a:t>
            </a:r>
            <a:r>
              <a:rPr lang="en-US" b="1" dirty="0" smtClean="0"/>
              <a:t>.</a:t>
            </a:r>
          </a:p>
          <a:p>
            <a:endParaRPr lang="en-US" sz="1200" dirty="0" smtClean="0"/>
          </a:p>
          <a:p>
            <a:r>
              <a:rPr lang="en-US" sz="2000" dirty="0" smtClean="0"/>
              <a:t>Cassirer, despite his strength in philosophy of science, offered a course on </a:t>
            </a:r>
            <a:r>
              <a:rPr lang="en-US" sz="2000" dirty="0"/>
              <a:t>philosophical anthropology, probably in preparation for </a:t>
            </a:r>
            <a:r>
              <a:rPr lang="en-US" sz="2000" dirty="0" smtClean="0"/>
              <a:t>his </a:t>
            </a:r>
            <a:r>
              <a:rPr lang="en-US" sz="2000" dirty="0"/>
              <a:t>encounter with Heidegger, whom he </a:t>
            </a:r>
            <a:r>
              <a:rPr lang="en-US" sz="2000" dirty="0" smtClean="0"/>
              <a:t>associated with the recent philosophy of life tradition of Nietzsche</a:t>
            </a:r>
            <a:r>
              <a:rPr lang="en-US" sz="2000" dirty="0"/>
              <a:t>, Kierkegaard, Bergson, and </a:t>
            </a:r>
            <a:r>
              <a:rPr lang="en-US" sz="2000" dirty="0" err="1" smtClean="0"/>
              <a:t>Dilthey</a:t>
            </a:r>
            <a:r>
              <a:rPr lang="en-US" sz="2000" dirty="0" smtClean="0"/>
              <a:t>.</a:t>
            </a:r>
          </a:p>
          <a:p>
            <a:endParaRPr lang="en-US" sz="1200" dirty="0"/>
          </a:p>
          <a:p>
            <a:r>
              <a:rPr lang="en-US" sz="2000" dirty="0" smtClean="0"/>
              <a:t>Heidegger, to Cassirer’s surprise, </a:t>
            </a:r>
            <a:r>
              <a:rPr lang="en-US" sz="2000" dirty="0"/>
              <a:t>lectured </a:t>
            </a:r>
            <a:r>
              <a:rPr lang="en-US" sz="2000" dirty="0" smtClean="0"/>
              <a:t>on the </a:t>
            </a:r>
            <a:r>
              <a:rPr lang="en-US" sz="2000" dirty="0"/>
              <a:t>rethinking of Kant’s </a:t>
            </a:r>
            <a:r>
              <a:rPr lang="en-US" sz="2000" i="1" dirty="0"/>
              <a:t>Critique of Pure Reason </a:t>
            </a:r>
            <a:r>
              <a:rPr lang="en-US" sz="2000" dirty="0"/>
              <a:t>as a grounding of metaphysics, a topic that grew out of </a:t>
            </a:r>
            <a:r>
              <a:rPr lang="en-US" sz="2000" dirty="0" smtClean="0"/>
              <a:t>the winter semester </a:t>
            </a:r>
            <a:r>
              <a:rPr lang="en-US" sz="2000" dirty="0"/>
              <a:t>course </a:t>
            </a:r>
            <a:r>
              <a:rPr lang="en-US" sz="2000" dirty="0" smtClean="0"/>
              <a:t>Heidegger </a:t>
            </a:r>
            <a:r>
              <a:rPr lang="en-US" sz="2000" dirty="0"/>
              <a:t>had just </a:t>
            </a:r>
            <a:r>
              <a:rPr lang="en-US" sz="2000" dirty="0" smtClean="0"/>
              <a:t>given and was also to have been the focus of the next uncompleted section of </a:t>
            </a:r>
            <a:r>
              <a:rPr lang="en-US" sz="2000" i="1" dirty="0" smtClean="0"/>
              <a:t>Being and Time</a:t>
            </a:r>
            <a:r>
              <a:rPr lang="en-US" sz="2000" dirty="0" smtClean="0"/>
              <a:t>, the first of his deconstructions.</a:t>
            </a:r>
            <a:endParaRPr lang="en-US" sz="2000" dirty="0"/>
          </a:p>
          <a:p>
            <a:endParaRPr lang="en-US" sz="1200" dirty="0"/>
          </a:p>
          <a:p>
            <a:r>
              <a:rPr lang="en-US" sz="2000" dirty="0" smtClean="0"/>
              <a:t>As Cassirer and Heidegger were the two most famous philosophers then in Germany, a major attraction of the conference was this face-to-face (</a:t>
            </a:r>
            <a:r>
              <a:rPr lang="en-US" sz="2000" dirty="0" err="1" smtClean="0"/>
              <a:t>diese</a:t>
            </a:r>
            <a:r>
              <a:rPr lang="en-US" sz="2000" dirty="0" smtClean="0"/>
              <a:t> </a:t>
            </a:r>
            <a:r>
              <a:rPr lang="en-US" sz="2000" i="1" dirty="0" err="1" smtClean="0"/>
              <a:t>Arbeitsgemeinschaf</a:t>
            </a:r>
            <a:r>
              <a:rPr lang="en-US" sz="2000" dirty="0" err="1" smtClean="0"/>
              <a:t>t</a:t>
            </a:r>
            <a:r>
              <a:rPr lang="en-US" sz="2000" dirty="0" smtClean="0"/>
              <a:t>) between the two of them, just as Einstein’s talk had been the major attraction the year before in 1928. Their encounter occurred on Tuesday of the second week. </a:t>
            </a:r>
            <a:r>
              <a:rPr lang="en-US" dirty="0" smtClean="0"/>
              <a:t>Sometime later </a:t>
            </a:r>
            <a:r>
              <a:rPr lang="en-US" dirty="0" err="1" smtClean="0"/>
              <a:t>Levinas</a:t>
            </a:r>
            <a:r>
              <a:rPr lang="en-US" dirty="0" smtClean="0"/>
              <a:t> and </a:t>
            </a:r>
            <a:r>
              <a:rPr lang="en-US" dirty="0" err="1" smtClean="0"/>
              <a:t>Bollnow</a:t>
            </a:r>
            <a:r>
              <a:rPr lang="en-US" dirty="0" smtClean="0"/>
              <a:t> reenacted the debate as a skit in which </a:t>
            </a:r>
            <a:r>
              <a:rPr lang="en-US" dirty="0" err="1" smtClean="0"/>
              <a:t>Levinas</a:t>
            </a:r>
            <a:r>
              <a:rPr lang="en-US" dirty="0" smtClean="0"/>
              <a:t>, white powder on his black hair, mocked Cassirer, an act he later regretted and apologized for to Cassirer’s wife</a:t>
            </a:r>
            <a:r>
              <a:rPr lang="en-US" sz="2000" dirty="0" smtClean="0"/>
              <a:t>.</a:t>
            </a:r>
          </a:p>
          <a:p>
            <a:endParaRPr lang="en-US" sz="2000" dirty="0"/>
          </a:p>
          <a:p>
            <a:endParaRPr lang="en-US" sz="2000" dirty="0"/>
          </a:p>
        </p:txBody>
      </p:sp>
    </p:spTree>
    <p:extLst>
      <p:ext uri="{BB962C8B-B14F-4D97-AF65-F5344CB8AC3E}">
        <p14:creationId xmlns:p14="http://schemas.microsoft.com/office/powerpoint/2010/main" val="37569965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7650" y="150350"/>
            <a:ext cx="8763000" cy="6586418"/>
          </a:xfrm>
          <a:prstGeom prst="rect">
            <a:avLst/>
          </a:prstGeom>
          <a:noFill/>
        </p:spPr>
        <p:txBody>
          <a:bodyPr wrap="square" rtlCol="0">
            <a:spAutoFit/>
          </a:bodyPr>
          <a:lstStyle/>
          <a:p>
            <a:pPr algn="ctr"/>
            <a:r>
              <a:rPr lang="en-US" sz="3600" b="1" dirty="0" smtClean="0"/>
              <a:t>Format of the Encounter</a:t>
            </a:r>
            <a:endParaRPr lang="en-US" sz="3600" b="1" i="1" dirty="0" smtClean="0"/>
          </a:p>
          <a:p>
            <a:endParaRPr lang="en-US" sz="1200" dirty="0" smtClean="0"/>
          </a:p>
          <a:p>
            <a:r>
              <a:rPr lang="en-US" dirty="0" smtClean="0"/>
              <a:t>It was billed as </a:t>
            </a:r>
            <a:r>
              <a:rPr lang="en-US" i="1" dirty="0" err="1" smtClean="0"/>
              <a:t>Eine</a:t>
            </a:r>
            <a:r>
              <a:rPr lang="en-US" i="1" dirty="0" smtClean="0"/>
              <a:t> </a:t>
            </a:r>
            <a:r>
              <a:rPr lang="en-US" i="1" dirty="0" err="1" smtClean="0"/>
              <a:t>Arbeitsgemeinscaft</a:t>
            </a:r>
            <a:r>
              <a:rPr lang="en-US" dirty="0" smtClean="0"/>
              <a:t>, or study group, to keep it informal, but it nonetheless exposed a major rift between two fundamentally different viewpoints, one an evolution of, the other a revolution against, the philosophical tradition. Both thinkers could be regarded in advance of their own era and, perhaps, in some ways, even ours. Cassirer confidently extended the rationalist tradition into new domains of language, myth, art, and religion, while Heidegger, agreeing with Nietzsche, traced the rise of modern nihilism back to the deficiencies of this rationalist tradition and sought to recover its lost abyssal depths. </a:t>
            </a:r>
          </a:p>
          <a:p>
            <a:endParaRPr lang="en-US" sz="1200" dirty="0"/>
          </a:p>
          <a:p>
            <a:r>
              <a:rPr lang="en-US" dirty="0" smtClean="0"/>
              <a:t>The encounter was brief: 10:00 AM until Noon. Unlike modern political “debates” with pre-formulated questions, this event was unscripted and </a:t>
            </a:r>
            <a:r>
              <a:rPr lang="en-US" dirty="0" err="1" smtClean="0"/>
              <a:t>unmoderated</a:t>
            </a:r>
            <a:r>
              <a:rPr lang="en-US" dirty="0" smtClean="0"/>
              <a:t>.</a:t>
            </a:r>
          </a:p>
          <a:p>
            <a:endParaRPr lang="en-US" sz="1200" dirty="0" smtClean="0"/>
          </a:p>
          <a:p>
            <a:r>
              <a:rPr lang="en-US" dirty="0" smtClean="0"/>
              <a:t>Each philosopher made a statement then posed questions to the other who responded and raised his own questions. There were only four complete exchanges, but each contained multiple explicit and implicit issues</a:t>
            </a:r>
            <a:r>
              <a:rPr lang="en-US" dirty="0"/>
              <a:t> </a:t>
            </a:r>
            <a:r>
              <a:rPr lang="en-US" dirty="0" smtClean="0"/>
              <a:t>that are still being unpacked.</a:t>
            </a:r>
          </a:p>
          <a:p>
            <a:endParaRPr lang="en-US" sz="1200" dirty="0"/>
          </a:p>
          <a:p>
            <a:r>
              <a:rPr lang="en-US" dirty="0" smtClean="0"/>
              <a:t>Cassirer, older </a:t>
            </a:r>
            <a:r>
              <a:rPr lang="en-US" dirty="0"/>
              <a:t>by 15 </a:t>
            </a:r>
            <a:r>
              <a:rPr lang="en-US" dirty="0" smtClean="0"/>
              <a:t>years, an </a:t>
            </a:r>
            <a:r>
              <a:rPr lang="en-US" dirty="0"/>
              <a:t>established </a:t>
            </a:r>
            <a:r>
              <a:rPr lang="en-US" dirty="0" smtClean="0"/>
              <a:t>author, began with the apparent intent of gaining a better understanding of Heidegger’s recent and difficult book. Although they had previous conversations, Heidegger was still relatively unknown philosophically to Cassirer. </a:t>
            </a:r>
          </a:p>
          <a:p>
            <a:endParaRPr lang="en-US" sz="1400" dirty="0"/>
          </a:p>
          <a:p>
            <a:r>
              <a:rPr lang="en-US" dirty="0" smtClean="0"/>
              <a:t>Heidegger took the opportunity to promulgate his revolutionary stance toward the whole philosophical tradition going back through Aristotle, Plato, and Parmenides, which he saw as fulfilled and exhausted.</a:t>
            </a:r>
          </a:p>
        </p:txBody>
      </p:sp>
    </p:spTree>
    <p:extLst>
      <p:ext uri="{BB962C8B-B14F-4D97-AF65-F5344CB8AC3E}">
        <p14:creationId xmlns:p14="http://schemas.microsoft.com/office/powerpoint/2010/main" val="39825487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8839200" cy="6555641"/>
          </a:xfrm>
          <a:prstGeom prst="rect">
            <a:avLst/>
          </a:prstGeom>
          <a:noFill/>
        </p:spPr>
        <p:txBody>
          <a:bodyPr wrap="square" rtlCol="0">
            <a:spAutoFit/>
          </a:bodyPr>
          <a:lstStyle/>
          <a:p>
            <a:pPr algn="ctr"/>
            <a:r>
              <a:rPr lang="en-US" sz="3600" b="1" dirty="0" smtClean="0"/>
              <a:t>More on their Differences</a:t>
            </a:r>
          </a:p>
          <a:p>
            <a:endParaRPr lang="en-US" sz="1200" b="1" dirty="0"/>
          </a:p>
          <a:p>
            <a:r>
              <a:rPr lang="en-US" dirty="0" smtClean="0"/>
              <a:t>Although the two men were </a:t>
            </a:r>
            <a:r>
              <a:rPr lang="en-US" b="1" dirty="0" smtClean="0"/>
              <a:t>less than a generation apart</a:t>
            </a:r>
            <a:r>
              <a:rPr lang="en-US" dirty="0" smtClean="0"/>
              <a:t>, their respective comings of age were </a:t>
            </a:r>
            <a:r>
              <a:rPr lang="en-US" b="1" dirty="0" smtClean="0"/>
              <a:t>separated by WWI</a:t>
            </a:r>
            <a:r>
              <a:rPr lang="en-US" dirty="0" smtClean="0"/>
              <a:t>, which terminated the </a:t>
            </a:r>
            <a:r>
              <a:rPr lang="en-US" b="1" dirty="0" smtClean="0"/>
              <a:t>Age of Enlightenment </a:t>
            </a:r>
            <a:r>
              <a:rPr lang="en-US" dirty="0" smtClean="0"/>
              <a:t>with the </a:t>
            </a:r>
            <a:r>
              <a:rPr lang="en-US" b="1" dirty="0" smtClean="0"/>
              <a:t>Age of Anxiety and Crisis</a:t>
            </a:r>
            <a:r>
              <a:rPr lang="en-US" dirty="0" smtClean="0"/>
              <a:t>. Cassirer had written his </a:t>
            </a:r>
            <a:r>
              <a:rPr lang="en-US" b="1" dirty="0" smtClean="0"/>
              <a:t>dissertation on Descartes</a:t>
            </a:r>
            <a:r>
              <a:rPr lang="en-US" dirty="0" smtClean="0"/>
              <a:t>, his first </a:t>
            </a:r>
            <a:r>
              <a:rPr lang="en-US" b="1" dirty="0" smtClean="0"/>
              <a:t>book on Leibniz</a:t>
            </a:r>
            <a:r>
              <a:rPr lang="en-US" dirty="0" smtClean="0"/>
              <a:t>, and his </a:t>
            </a:r>
            <a:r>
              <a:rPr lang="en-US" b="1" i="1" dirty="0" smtClean="0"/>
              <a:t>Philosophy of Symbolic Forms</a:t>
            </a:r>
            <a:r>
              <a:rPr lang="en-US" b="1" dirty="0" smtClean="0"/>
              <a:t> </a:t>
            </a:r>
            <a:r>
              <a:rPr lang="en-US" dirty="0" smtClean="0"/>
              <a:t>celebrated the liberation of mankind from primitive bondage to modern freedom through the </a:t>
            </a:r>
            <a:r>
              <a:rPr lang="en-US" b="1" dirty="0"/>
              <a:t>progressive unfolding </a:t>
            </a:r>
            <a:r>
              <a:rPr lang="en-US" b="1" dirty="0" smtClean="0"/>
              <a:t>of infinite reason</a:t>
            </a:r>
            <a:r>
              <a:rPr lang="en-US" dirty="0" smtClean="0"/>
              <a:t>. Even the Great War brought a republic to Germany and allowed Cassirer, a Jew, to be appointed professor at the new University of Hamburg and elected rector. Cassirer’s mode of speaking was described as </a:t>
            </a:r>
            <a:r>
              <a:rPr lang="en-US" b="1" dirty="0" smtClean="0"/>
              <a:t>polite, formal, elegant, and pastoral. His tall Olympian bearing was accentuated by his bushy white hair. He seemed to represent the old, discredited, rational order.</a:t>
            </a:r>
          </a:p>
          <a:p>
            <a:endParaRPr lang="en-US" sz="1200" dirty="0"/>
          </a:p>
          <a:p>
            <a:r>
              <a:rPr lang="en-US" dirty="0" smtClean="0"/>
              <a:t>Heidegger, by contrast, was </a:t>
            </a:r>
            <a:r>
              <a:rPr lang="en-US" b="1" dirty="0" smtClean="0"/>
              <a:t>small, dark, intense</a:t>
            </a:r>
            <a:r>
              <a:rPr lang="en-US" dirty="0" smtClean="0"/>
              <a:t>, and, as Cassirer’s wife described him, socially uneasy and looking </a:t>
            </a:r>
            <a:r>
              <a:rPr lang="en-US" b="1" dirty="0" smtClean="0"/>
              <a:t>like a workman or peasant</a:t>
            </a:r>
            <a:r>
              <a:rPr lang="en-US" dirty="0" smtClean="0"/>
              <a:t>. Heidegger </a:t>
            </a:r>
            <a:r>
              <a:rPr lang="en-US" b="1" dirty="0" smtClean="0"/>
              <a:t>cultivated this rustic impression</a:t>
            </a:r>
            <a:r>
              <a:rPr lang="en-US" dirty="0" smtClean="0"/>
              <a:t> by wearing his ski clothes to formal events, bragging In a letter that this was unheard of. He was described as energetic, resolutely serious to the point of rudeness, and standoffish. But he </a:t>
            </a:r>
            <a:r>
              <a:rPr lang="en-US" b="1" dirty="0" smtClean="0"/>
              <a:t>appealed to the younger generation</a:t>
            </a:r>
            <a:r>
              <a:rPr lang="en-US" dirty="0" smtClean="0"/>
              <a:t>, some of whom skied with him. It was a generation </a:t>
            </a:r>
            <a:r>
              <a:rPr lang="en-US" b="1" dirty="0" smtClean="0"/>
              <a:t>marked by war, uncertainty, and economic deprivation</a:t>
            </a:r>
            <a:r>
              <a:rPr lang="en-US" dirty="0" smtClean="0"/>
              <a:t>, and drawn to nature, hiking and camping. </a:t>
            </a:r>
            <a:r>
              <a:rPr lang="en-US" dirty="0"/>
              <a:t>N</a:t>
            </a:r>
            <a:r>
              <a:rPr lang="en-US" dirty="0" smtClean="0"/>
              <a:t>o longer enthralled by the promise of reason, </a:t>
            </a:r>
            <a:r>
              <a:rPr lang="en-US" b="1" dirty="0" smtClean="0"/>
              <a:t>they found Heidegger’s reflections on anxiety, authenticity, resoluteness in the face of death, and the questioning of all conventional truths quite to their liking. They were in search of a new world order, and were  especially drawn the pathos and assurance Heidegger projected.   </a:t>
            </a:r>
            <a:endParaRPr lang="en-US" b="1" dirty="0"/>
          </a:p>
        </p:txBody>
      </p:sp>
    </p:spTree>
    <p:extLst>
      <p:ext uri="{BB962C8B-B14F-4D97-AF65-F5344CB8AC3E}">
        <p14:creationId xmlns:p14="http://schemas.microsoft.com/office/powerpoint/2010/main" val="38526990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915400" cy="8248412"/>
          </a:xfrm>
          <a:prstGeom prst="rect">
            <a:avLst/>
          </a:prstGeom>
          <a:noFill/>
        </p:spPr>
        <p:txBody>
          <a:bodyPr wrap="square" rtlCol="0">
            <a:spAutoFit/>
          </a:bodyPr>
          <a:lstStyle/>
          <a:p>
            <a:pPr algn="ctr"/>
            <a:r>
              <a:rPr lang="en-US" sz="3600" b="1" dirty="0" smtClean="0"/>
              <a:t>The First Round</a:t>
            </a:r>
          </a:p>
          <a:p>
            <a:pPr algn="ctr"/>
            <a:endParaRPr lang="en-US" sz="1400" b="1" dirty="0"/>
          </a:p>
          <a:p>
            <a:r>
              <a:rPr lang="en-US" b="1" dirty="0" smtClean="0"/>
              <a:t>Cassirer began </a:t>
            </a:r>
            <a:r>
              <a:rPr lang="en-US" dirty="0" smtClean="0"/>
              <a:t>the encounter quite confidently by </a:t>
            </a:r>
            <a:r>
              <a:rPr lang="en-US" b="1" dirty="0" smtClean="0"/>
              <a:t>asking Heidegger-</a:t>
            </a:r>
            <a:r>
              <a:rPr lang="en-US" dirty="0" smtClean="0"/>
              <a:t>-whom he seemed to regarded as a less experienced younger colleague--</a:t>
            </a:r>
            <a:r>
              <a:rPr lang="en-US" b="1" dirty="0" smtClean="0"/>
              <a:t>why he attacked neo-Kantianism</a:t>
            </a:r>
            <a:r>
              <a:rPr lang="en-US" dirty="0" smtClean="0"/>
              <a:t>, especially since Cassirer’s own work had expanded beyond his neo-Kantian mentors at Marburg. He even doubted Heidegger’s grasp of the term, and claimed surprise at seeing neo-Kantianism in Heidegger. Cassirer, understandably, had not yet recognized Heidegger’s stature as an original thinker of the first rank, and that he might be </a:t>
            </a:r>
            <a:r>
              <a:rPr lang="en-US" b="1" dirty="0" smtClean="0"/>
              <a:t>poking a bear</a:t>
            </a:r>
            <a:r>
              <a:rPr lang="en-US" dirty="0" smtClean="0"/>
              <a:t>.</a:t>
            </a:r>
          </a:p>
          <a:p>
            <a:endParaRPr lang="en-US" sz="1400" dirty="0" smtClean="0"/>
          </a:p>
          <a:p>
            <a:r>
              <a:rPr lang="en-US" dirty="0" smtClean="0"/>
              <a:t>Heidegger, despite </a:t>
            </a:r>
            <a:r>
              <a:rPr lang="en-US" dirty="0"/>
              <a:t>condescension </a:t>
            </a:r>
            <a:r>
              <a:rPr lang="en-US" dirty="0" smtClean="0"/>
              <a:t>in the question, gave a measured response. Because the topic is significant, I quote his answer at length:</a:t>
            </a:r>
          </a:p>
          <a:p>
            <a:endParaRPr lang="en-US" sz="1400" dirty="0" smtClean="0"/>
          </a:p>
          <a:p>
            <a:pPr lvl="1"/>
            <a:r>
              <a:rPr lang="en-US" sz="1400" b="1" dirty="0"/>
              <a:t>Since about 1850 it is been the case that both the human and the natural sciences have taken possession of the totality of what is knowable, so the question arises: what still remains of philosophy if the totality of beings has been divided up under the sciences? It </a:t>
            </a:r>
            <a:r>
              <a:rPr lang="en-US" sz="1400" b="1" dirty="0" smtClean="0"/>
              <a:t>remains [for neo-Kantians] </a:t>
            </a:r>
            <a:r>
              <a:rPr lang="en-US" sz="1400" b="1" dirty="0"/>
              <a:t>just knowledge of science, not of beings. And it is from this perspective that the regression to Kant is then determined. Consequently, Kant was seen as a theoretician of the mathematical-physical theory of knowledge. . </a:t>
            </a:r>
            <a:r>
              <a:rPr lang="en-US" sz="1400" b="1" dirty="0" smtClean="0"/>
              <a:t>.</a:t>
            </a:r>
          </a:p>
          <a:p>
            <a:pPr lvl="1"/>
            <a:endParaRPr lang="en-US" sz="1400" dirty="0" smtClean="0"/>
          </a:p>
          <a:p>
            <a:r>
              <a:rPr lang="en-US" dirty="0" smtClean="0"/>
              <a:t>What Heidegger is describing here is precisely the neo-Kantianism of Cassirer’s mentors.</a:t>
            </a:r>
            <a:endParaRPr lang="en-US" dirty="0"/>
          </a:p>
          <a:p>
            <a:pPr lvl="1"/>
            <a:endParaRPr lang="en-US" sz="1400" dirty="0"/>
          </a:p>
          <a:p>
            <a:pPr lvl="1"/>
            <a:r>
              <a:rPr lang="en-US" sz="1400" b="1" dirty="0"/>
              <a:t>For me, what matters is to show that what came to be extracted here as theory of science was nonessential for Kant. Kant did not want to give any sort of theory of natural science, but rather wanted to point out the problematic of metaphysics, which is to say a problem of ontology. What matters to me is to work this core content of the positive element of the</a:t>
            </a:r>
            <a:r>
              <a:rPr lang="en-US" sz="1400" b="1" i="1" dirty="0"/>
              <a:t> Critique of Pure Reason</a:t>
            </a:r>
            <a:r>
              <a:rPr lang="en-US" sz="1400" b="1" dirty="0"/>
              <a:t> into ontology in a positive way</a:t>
            </a:r>
            <a:r>
              <a:rPr lang="en-US" sz="1400" b="1" dirty="0" smtClean="0"/>
              <a:t>.</a:t>
            </a:r>
          </a:p>
          <a:p>
            <a:pPr lvl="1"/>
            <a:endParaRPr lang="en-US" sz="1400" b="1" dirty="0" smtClean="0"/>
          </a:p>
          <a:p>
            <a:r>
              <a:rPr lang="en-US" dirty="0" smtClean="0"/>
              <a:t>With this, the divide between Cassirer and Heidegger, and their readings of Kant, is manifest</a:t>
            </a:r>
            <a:r>
              <a:rPr lang="en-US" sz="1400" dirty="0" smtClean="0"/>
              <a:t>.</a:t>
            </a:r>
            <a:endParaRPr lang="en-US" sz="1400" dirty="0"/>
          </a:p>
          <a:p>
            <a:pPr lvl="1"/>
            <a:endParaRPr lang="en-US" sz="1400" dirty="0"/>
          </a:p>
          <a:p>
            <a:endParaRPr lang="en-US" dirty="0"/>
          </a:p>
          <a:p>
            <a:endParaRPr lang="en-US" dirty="0" smtClean="0"/>
          </a:p>
          <a:p>
            <a:endParaRPr lang="en-US" dirty="0"/>
          </a:p>
          <a:p>
            <a:r>
              <a:rPr lang="en-US" dirty="0"/>
              <a:t>	</a:t>
            </a:r>
          </a:p>
        </p:txBody>
      </p:sp>
    </p:spTree>
    <p:extLst>
      <p:ext uri="{BB962C8B-B14F-4D97-AF65-F5344CB8AC3E}">
        <p14:creationId xmlns:p14="http://schemas.microsoft.com/office/powerpoint/2010/main" val="8126582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228600"/>
            <a:ext cx="8686800" cy="6863417"/>
          </a:xfrm>
          <a:prstGeom prst="rect">
            <a:avLst/>
          </a:prstGeom>
          <a:noFill/>
        </p:spPr>
        <p:txBody>
          <a:bodyPr wrap="square" rtlCol="0">
            <a:spAutoFit/>
          </a:bodyPr>
          <a:lstStyle/>
          <a:p>
            <a:pPr algn="ctr"/>
            <a:r>
              <a:rPr lang="en-US" sz="3600" b="1" dirty="0" smtClean="0"/>
              <a:t>Neo-Kantian Background of Both</a:t>
            </a:r>
          </a:p>
          <a:p>
            <a:pPr algn="ctr"/>
            <a:endParaRPr lang="en-US" sz="1200" dirty="0" smtClean="0"/>
          </a:p>
          <a:p>
            <a:r>
              <a:rPr lang="en-US" dirty="0"/>
              <a:t>Heidegger did not </a:t>
            </a:r>
            <a:r>
              <a:rPr lang="en-US" dirty="0" smtClean="0"/>
              <a:t>need to mention </a:t>
            </a:r>
            <a:r>
              <a:rPr lang="en-US" dirty="0"/>
              <a:t>that the period </a:t>
            </a:r>
            <a:r>
              <a:rPr lang="en-US" b="1" dirty="0"/>
              <a:t>before 1850 was dominated by Hegel’s idealism</a:t>
            </a:r>
            <a:r>
              <a:rPr lang="en-US" dirty="0"/>
              <a:t>. Hegel's predecessor, Kant, had included sensibility as </a:t>
            </a:r>
            <a:r>
              <a:rPr lang="en-US" dirty="0" smtClean="0"/>
              <a:t>one of two stems </a:t>
            </a:r>
            <a:r>
              <a:rPr lang="en-US" dirty="0"/>
              <a:t>of knowledge. </a:t>
            </a:r>
            <a:r>
              <a:rPr lang="en-US" b="1" dirty="0" smtClean="0"/>
              <a:t>Hegel </a:t>
            </a:r>
            <a:r>
              <a:rPr lang="en-US" b="1" dirty="0"/>
              <a:t>rejected this </a:t>
            </a:r>
            <a:r>
              <a:rPr lang="en-US" b="1" dirty="0" smtClean="0"/>
              <a:t>inclusion of sensibility </a:t>
            </a:r>
            <a:r>
              <a:rPr lang="en-US" dirty="0" smtClean="0"/>
              <a:t>with </a:t>
            </a:r>
            <a:r>
              <a:rPr lang="en-US" dirty="0"/>
              <a:t>the claim that </a:t>
            </a:r>
            <a:r>
              <a:rPr lang="en-US" b="1" dirty="0"/>
              <a:t>reason was </a:t>
            </a:r>
            <a:r>
              <a:rPr lang="en-US" b="1" dirty="0" smtClean="0"/>
              <a:t>self-sufficient</a:t>
            </a:r>
            <a:r>
              <a:rPr lang="en-US" dirty="0"/>
              <a:t>. After Hegel's </a:t>
            </a:r>
            <a:r>
              <a:rPr lang="en-US" dirty="0" smtClean="0"/>
              <a:t>death, the cry: </a:t>
            </a:r>
            <a:r>
              <a:rPr lang="en-US" b="1" dirty="0"/>
              <a:t>"Back to Kant!" </a:t>
            </a:r>
            <a:r>
              <a:rPr lang="en-US" dirty="0" smtClean="0"/>
              <a:t>arose, but </a:t>
            </a:r>
            <a:r>
              <a:rPr lang="en-US" dirty="0"/>
              <a:t>its participants, leading to the </a:t>
            </a:r>
            <a:r>
              <a:rPr lang="en-US" dirty="0" smtClean="0"/>
              <a:t>neo-Kantian domination of early </a:t>
            </a:r>
            <a:r>
              <a:rPr lang="en-US" dirty="0"/>
              <a:t>20th century thought, retained </a:t>
            </a:r>
            <a:r>
              <a:rPr lang="en-US" dirty="0" smtClean="0"/>
              <a:t>against Kant Hegel's </a:t>
            </a:r>
            <a:r>
              <a:rPr lang="en-US" dirty="0"/>
              <a:t>rejection of sensibility. For example, </a:t>
            </a:r>
            <a:r>
              <a:rPr lang="en-US" dirty="0" smtClean="0"/>
              <a:t>Paul </a:t>
            </a:r>
            <a:r>
              <a:rPr lang="en-US" dirty="0" err="1"/>
              <a:t>Natorp</a:t>
            </a:r>
            <a:r>
              <a:rPr lang="en-US" dirty="0"/>
              <a:t>, one of Cassirer’s neo-Kantian mentors at Marburg, declared </a:t>
            </a:r>
            <a:r>
              <a:rPr lang="en-US" dirty="0" smtClean="0"/>
              <a:t>that their </a:t>
            </a:r>
            <a:r>
              <a:rPr lang="en-US" dirty="0"/>
              <a:t>intention was </a:t>
            </a:r>
            <a:r>
              <a:rPr lang="en-US" dirty="0" smtClean="0"/>
              <a:t>never </a:t>
            </a:r>
          </a:p>
          <a:p>
            <a:endParaRPr lang="en-US" sz="1200" dirty="0"/>
          </a:p>
          <a:p>
            <a:pPr lvl="1"/>
            <a:r>
              <a:rPr lang="en-US" sz="1400" dirty="0" smtClean="0"/>
              <a:t>to </a:t>
            </a:r>
            <a:r>
              <a:rPr lang="en-US" sz="1400" dirty="0"/>
              <a:t>revive orthodox Kantianism but to advance from his position to one more in accord with modern science.</a:t>
            </a:r>
          </a:p>
          <a:p>
            <a:pPr lvl="1"/>
            <a:r>
              <a:rPr lang="en-US" sz="1400" dirty="0"/>
              <a:t>. . . psychologist may speak of “sense impressions”. . . but so far as logic is concerned, we can speak only of ‘contents’ and ‘content relations’ that are . . . defined in and through thinking</a:t>
            </a:r>
            <a:r>
              <a:rPr lang="en-US" sz="1400" dirty="0" smtClean="0"/>
              <a:t>.</a:t>
            </a:r>
          </a:p>
          <a:p>
            <a:endParaRPr lang="en-US" sz="1200" dirty="0"/>
          </a:p>
          <a:p>
            <a:r>
              <a:rPr lang="en-US" dirty="0" smtClean="0"/>
              <a:t>Hence, the Neo-Kantians appropriated Hegel’s view of the absoluteness of reason and </a:t>
            </a:r>
            <a:r>
              <a:rPr lang="en-US" dirty="0"/>
              <a:t>saw their task as correcting Kant and purifying scientific </a:t>
            </a:r>
            <a:r>
              <a:rPr lang="en-US" dirty="0" smtClean="0"/>
              <a:t>theory through epistemology</a:t>
            </a:r>
            <a:r>
              <a:rPr lang="en-US" dirty="0"/>
              <a:t>.</a:t>
            </a:r>
          </a:p>
          <a:p>
            <a:endParaRPr lang="en-US" sz="1200" dirty="0" smtClean="0"/>
          </a:p>
          <a:p>
            <a:r>
              <a:rPr lang="en-US" dirty="0" smtClean="0"/>
              <a:t>Although Heidegger was trained in the rival Southwest branch of </a:t>
            </a:r>
            <a:r>
              <a:rPr lang="en-US" dirty="0"/>
              <a:t>neo-Kantianism under </a:t>
            </a:r>
            <a:r>
              <a:rPr lang="en-US" dirty="0" err="1"/>
              <a:t>Windleband</a:t>
            </a:r>
            <a:r>
              <a:rPr lang="en-US" dirty="0"/>
              <a:t> and </a:t>
            </a:r>
            <a:r>
              <a:rPr lang="en-US" dirty="0" err="1"/>
              <a:t>Rickert</a:t>
            </a:r>
            <a:r>
              <a:rPr lang="en-US" dirty="0"/>
              <a:t>, </a:t>
            </a:r>
            <a:r>
              <a:rPr lang="en-US" dirty="0" smtClean="0"/>
              <a:t>who focused </a:t>
            </a:r>
            <a:r>
              <a:rPr lang="en-US" dirty="0"/>
              <a:t>on psychology, culture, and history (</a:t>
            </a:r>
            <a:r>
              <a:rPr lang="en-US" i="1" dirty="0" err="1"/>
              <a:t>Geisteswissenschaften</a:t>
            </a:r>
            <a:r>
              <a:rPr lang="en-US" dirty="0"/>
              <a:t>), rather than natural science (</a:t>
            </a:r>
            <a:r>
              <a:rPr lang="en-US" i="1" dirty="0" err="1" smtClean="0"/>
              <a:t>Naturwissenschaften</a:t>
            </a:r>
            <a:r>
              <a:rPr lang="en-US" dirty="0" smtClean="0"/>
              <a:t>), he </a:t>
            </a:r>
            <a:r>
              <a:rPr lang="en-US" dirty="0"/>
              <a:t>distanced himself from </a:t>
            </a:r>
            <a:r>
              <a:rPr lang="en-US" dirty="0" smtClean="0"/>
              <a:t>this rationalist epistemology </a:t>
            </a:r>
            <a:r>
              <a:rPr lang="en-US" dirty="0"/>
              <a:t>far more radically than </a:t>
            </a:r>
            <a:r>
              <a:rPr lang="en-US" dirty="0" smtClean="0"/>
              <a:t>had Cassirer</a:t>
            </a:r>
            <a:r>
              <a:rPr lang="en-US" dirty="0"/>
              <a:t>. </a:t>
            </a:r>
          </a:p>
          <a:p>
            <a:endParaRPr lang="en-US" sz="1200" dirty="0" smtClean="0"/>
          </a:p>
          <a:p>
            <a:r>
              <a:rPr lang="en-US" dirty="0" smtClean="0"/>
              <a:t>Both Cassirer and Heidegger, however, had gone back directly to Kant and understood him better than the neo-Kantians had. We must understand their differences at Davos by comparing their diverse interpretations of Kant, which have significant consequences.</a:t>
            </a:r>
            <a:endParaRPr lang="en-US" sz="1400" dirty="0"/>
          </a:p>
          <a:p>
            <a:pPr lvl="3"/>
            <a:r>
              <a:rPr lang="en-US" sz="1400" dirty="0" smtClean="0"/>
              <a:t> </a:t>
            </a:r>
            <a:endParaRPr lang="en-US" sz="1400" dirty="0"/>
          </a:p>
        </p:txBody>
      </p:sp>
    </p:spTree>
    <p:extLst>
      <p:ext uri="{BB962C8B-B14F-4D97-AF65-F5344CB8AC3E}">
        <p14:creationId xmlns:p14="http://schemas.microsoft.com/office/powerpoint/2010/main" val="31039134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9486" y="228600"/>
            <a:ext cx="8763000" cy="6647974"/>
          </a:xfrm>
          <a:prstGeom prst="rect">
            <a:avLst/>
          </a:prstGeom>
          <a:noFill/>
        </p:spPr>
        <p:txBody>
          <a:bodyPr wrap="square" rtlCol="0">
            <a:spAutoFit/>
          </a:bodyPr>
          <a:lstStyle/>
          <a:p>
            <a:pPr algn="ctr"/>
            <a:r>
              <a:rPr lang="en-US" sz="3600" b="1" dirty="0" smtClean="0"/>
              <a:t>From Exchange to Disputation</a:t>
            </a:r>
            <a:endParaRPr lang="en-US" b="1" dirty="0" smtClean="0"/>
          </a:p>
          <a:p>
            <a:endParaRPr lang="en-US" sz="1200" dirty="0" smtClean="0"/>
          </a:p>
          <a:p>
            <a:r>
              <a:rPr lang="en-US" dirty="0" smtClean="0"/>
              <a:t>Second Round: Cassirer briefly defended Cohen and his own commitment to mathematical natural science, then proceeded to attack positions Heidegger presented in </a:t>
            </a:r>
            <a:r>
              <a:rPr lang="en-US" i="1" dirty="0" smtClean="0"/>
              <a:t>Being and Time</a:t>
            </a:r>
            <a:r>
              <a:rPr lang="en-US" dirty="0" smtClean="0"/>
              <a:t>:</a:t>
            </a:r>
          </a:p>
          <a:p>
            <a:r>
              <a:rPr lang="en-US" sz="1200" dirty="0"/>
              <a:t> </a:t>
            </a:r>
            <a:r>
              <a:rPr lang="en-US" sz="1200" dirty="0" smtClean="0"/>
              <a:t>    </a:t>
            </a:r>
          </a:p>
          <a:p>
            <a:pPr lvl="1"/>
            <a:r>
              <a:rPr lang="en-US" dirty="0" smtClean="0"/>
              <a:t>Cassirer </a:t>
            </a:r>
            <a:r>
              <a:rPr lang="en-US" b="1" dirty="0" smtClean="0"/>
              <a:t>denounced Heidegger’s description of human finitude</a:t>
            </a:r>
            <a:r>
              <a:rPr lang="en-US" dirty="0" smtClean="0"/>
              <a:t>, arguing that symbolic imagination and Kant’s </a:t>
            </a:r>
            <a:r>
              <a:rPr lang="en-US" dirty="0"/>
              <a:t>Categorical Imperative </a:t>
            </a:r>
            <a:r>
              <a:rPr lang="en-US" dirty="0" smtClean="0"/>
              <a:t>both provide breakthroughs to the infinite, making possible freedom from the constrictions of concrete life. Heidegger, Cassirer asserts, must provide a similar breakthrough to the</a:t>
            </a:r>
            <a:r>
              <a:rPr lang="en-US" i="1" dirty="0" smtClean="0"/>
              <a:t> mundus </a:t>
            </a:r>
            <a:r>
              <a:rPr lang="en-US" i="1" dirty="0" err="1" smtClean="0"/>
              <a:t>intelligibilis</a:t>
            </a:r>
            <a:r>
              <a:rPr lang="en-US" dirty="0" smtClean="0"/>
              <a:t> </a:t>
            </a:r>
            <a:r>
              <a:rPr lang="en-US" dirty="0"/>
              <a:t>[intelligible </a:t>
            </a:r>
            <a:r>
              <a:rPr lang="en-US" dirty="0" smtClean="0"/>
              <a:t>world], where appearances fall away and freedom reigns. </a:t>
            </a:r>
            <a:endParaRPr lang="en-US" dirty="0"/>
          </a:p>
          <a:p>
            <a:pPr lvl="1"/>
            <a:endParaRPr lang="en-US" sz="1200" dirty="0"/>
          </a:p>
          <a:p>
            <a:pPr lvl="1"/>
            <a:r>
              <a:rPr lang="en-US" b="1" dirty="0" smtClean="0"/>
              <a:t>How, Cassirer asks, can Heidegger’s finite creature have absolute knowledge? </a:t>
            </a:r>
            <a:r>
              <a:rPr lang="en-US" dirty="0" smtClean="0"/>
              <a:t>Heidegger could not possibly mean to reject the objectivity and universality of truth by making truth depend on human </a:t>
            </a:r>
            <a:r>
              <a:rPr lang="en-US" dirty="0" err="1" smtClean="0"/>
              <a:t>Dasein</a:t>
            </a:r>
            <a:r>
              <a:rPr lang="en-US" dirty="0" smtClean="0"/>
              <a:t>, as claimed. </a:t>
            </a:r>
            <a:r>
              <a:rPr lang="en-US" b="1" dirty="0" smtClean="0"/>
              <a:t>It would follow that a finite creature can possess no eternal truths, no necessity</a:t>
            </a:r>
            <a:r>
              <a:rPr lang="en-US" dirty="0" smtClean="0"/>
              <a:t>. Kant uses mathematics as an example that universal necessity exists.</a:t>
            </a:r>
          </a:p>
          <a:p>
            <a:pPr lvl="1"/>
            <a:endParaRPr lang="en-US" sz="1200" dirty="0"/>
          </a:p>
          <a:p>
            <a:pPr lvl="1"/>
            <a:r>
              <a:rPr lang="en-US" dirty="0" smtClean="0"/>
              <a:t>Cassirer boldly suggests that if Heidegger would only pose these problems to himself, he will have to give up these claims.</a:t>
            </a:r>
          </a:p>
          <a:p>
            <a:pPr lvl="1"/>
            <a:endParaRPr lang="en-US" sz="1200" dirty="0"/>
          </a:p>
          <a:p>
            <a:r>
              <a:rPr lang="en-US" dirty="0" smtClean="0"/>
              <a:t>The condescension here, based on Cassirer’s complacent acceptance of age-old assumptions, releases Heidegger from his previous restraint. </a:t>
            </a:r>
            <a:r>
              <a:rPr lang="en-US" b="1" dirty="0" smtClean="0"/>
              <a:t>The balance of power in the debate begins to shift </a:t>
            </a:r>
            <a:r>
              <a:rPr lang="en-US" dirty="0" smtClean="0"/>
              <a:t>as Heidegger deftly deconstructs the unquestioned polarities of Cassirer’s traditional mode of thought. </a:t>
            </a:r>
          </a:p>
        </p:txBody>
      </p:sp>
    </p:spTree>
    <p:extLst>
      <p:ext uri="{BB962C8B-B14F-4D97-AF65-F5344CB8AC3E}">
        <p14:creationId xmlns:p14="http://schemas.microsoft.com/office/powerpoint/2010/main" val="16025571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610600" cy="6370975"/>
          </a:xfrm>
          <a:prstGeom prst="rect">
            <a:avLst/>
          </a:prstGeom>
          <a:noFill/>
        </p:spPr>
        <p:txBody>
          <a:bodyPr wrap="square" rtlCol="0">
            <a:spAutoFit/>
          </a:bodyPr>
          <a:lstStyle/>
          <a:p>
            <a:pPr algn="ctr"/>
            <a:r>
              <a:rPr lang="en-US" sz="3600" b="1" dirty="0" smtClean="0"/>
              <a:t>Pause to Define </a:t>
            </a:r>
            <a:r>
              <a:rPr lang="en-US" sz="3600" b="1" i="1" dirty="0" err="1" smtClean="0"/>
              <a:t>Dasein</a:t>
            </a:r>
            <a:endParaRPr lang="en-US" sz="3600" b="1" i="1" dirty="0" smtClean="0"/>
          </a:p>
          <a:p>
            <a:endParaRPr lang="en-US" sz="1200" dirty="0"/>
          </a:p>
          <a:p>
            <a:r>
              <a:rPr lang="en-US" i="1" dirty="0" smtClean="0"/>
              <a:t>‘Da’</a:t>
            </a:r>
            <a:r>
              <a:rPr lang="en-US" dirty="0" smtClean="0"/>
              <a:t> means both ‘here’ and ‘there’, but we need to stress ‘Here’: </a:t>
            </a:r>
            <a:r>
              <a:rPr lang="en-US" i="1" dirty="0" smtClean="0"/>
              <a:t>Da bin </a:t>
            </a:r>
            <a:r>
              <a:rPr lang="en-US" i="1" dirty="0" err="1" smtClean="0"/>
              <a:t>ich</a:t>
            </a:r>
            <a:r>
              <a:rPr lang="en-US" i="1" dirty="0" smtClean="0"/>
              <a:t> </a:t>
            </a:r>
            <a:r>
              <a:rPr lang="en-US" dirty="0" smtClean="0"/>
              <a:t>= Here I am. It also suggests time: </a:t>
            </a:r>
            <a:r>
              <a:rPr lang="en-US" i="1" dirty="0" smtClean="0"/>
              <a:t>Da und Dort</a:t>
            </a:r>
            <a:r>
              <a:rPr lang="en-US" dirty="0" smtClean="0"/>
              <a:t>, here and there, can also mean now and then. </a:t>
            </a:r>
          </a:p>
          <a:p>
            <a:endParaRPr lang="en-US" sz="1200" dirty="0"/>
          </a:p>
          <a:p>
            <a:r>
              <a:rPr lang="en-US" i="1" dirty="0" err="1" smtClean="0"/>
              <a:t>Sein</a:t>
            </a:r>
            <a:r>
              <a:rPr lang="en-US" dirty="0" smtClean="0"/>
              <a:t> means being</a:t>
            </a:r>
          </a:p>
          <a:p>
            <a:endParaRPr lang="en-US" sz="1200" dirty="0"/>
          </a:p>
          <a:p>
            <a:r>
              <a:rPr lang="en-US" dirty="0" smtClean="0"/>
              <a:t>As a noun </a:t>
            </a:r>
            <a:r>
              <a:rPr lang="en-US" i="1" dirty="0" err="1" smtClean="0"/>
              <a:t>Dasein</a:t>
            </a:r>
            <a:r>
              <a:rPr lang="en-US" dirty="0" smtClean="0"/>
              <a:t> is an everyday German word that means existence or life. </a:t>
            </a:r>
          </a:p>
          <a:p>
            <a:r>
              <a:rPr lang="en-US" dirty="0"/>
              <a:t>	</a:t>
            </a:r>
            <a:r>
              <a:rPr lang="en-US" i="1" dirty="0" smtClean="0"/>
              <a:t>Das </a:t>
            </a:r>
            <a:r>
              <a:rPr lang="en-US" i="1" dirty="0" err="1" smtClean="0"/>
              <a:t>Dasein</a:t>
            </a:r>
            <a:r>
              <a:rPr lang="en-US" i="1" dirty="0" smtClean="0"/>
              <a:t> </a:t>
            </a:r>
            <a:r>
              <a:rPr lang="en-US" i="1" dirty="0" err="1" smtClean="0"/>
              <a:t>erleichtern</a:t>
            </a:r>
            <a:r>
              <a:rPr lang="en-US" dirty="0" smtClean="0"/>
              <a:t>: make life easier for oneself.</a:t>
            </a:r>
          </a:p>
          <a:p>
            <a:endParaRPr lang="en-US" sz="1200" dirty="0"/>
          </a:p>
          <a:p>
            <a:r>
              <a:rPr lang="en-US" dirty="0" smtClean="0"/>
              <a:t>As a verb it means “being here.” </a:t>
            </a:r>
          </a:p>
          <a:p>
            <a:r>
              <a:rPr lang="en-US" dirty="0"/>
              <a:t>	</a:t>
            </a:r>
            <a:r>
              <a:rPr lang="en-US" i="1" dirty="0" err="1" smtClean="0"/>
              <a:t>Ist</a:t>
            </a:r>
            <a:r>
              <a:rPr lang="en-US" i="1" dirty="0" smtClean="0"/>
              <a:t> Herr Olsen da? </a:t>
            </a:r>
            <a:r>
              <a:rPr lang="en-US" i="1" dirty="0" err="1" smtClean="0"/>
              <a:t>Ja</a:t>
            </a:r>
            <a:r>
              <a:rPr lang="en-US" i="1" dirty="0" smtClean="0"/>
              <a:t>, </a:t>
            </a:r>
            <a:r>
              <a:rPr lang="en-US" i="1" dirty="0" err="1" smtClean="0"/>
              <a:t>er</a:t>
            </a:r>
            <a:r>
              <a:rPr lang="en-US" i="1" dirty="0" smtClean="0"/>
              <a:t> </a:t>
            </a:r>
            <a:r>
              <a:rPr lang="en-US" i="1" dirty="0" err="1" smtClean="0"/>
              <a:t>ist</a:t>
            </a:r>
            <a:r>
              <a:rPr lang="en-US" i="1" dirty="0" smtClean="0"/>
              <a:t> </a:t>
            </a:r>
            <a:r>
              <a:rPr lang="en-US" i="1" dirty="0" err="1" smtClean="0"/>
              <a:t>schon</a:t>
            </a:r>
            <a:r>
              <a:rPr lang="en-US" i="1" dirty="0" smtClean="0"/>
              <a:t> da</a:t>
            </a:r>
            <a:r>
              <a:rPr lang="en-US" dirty="0" smtClean="0"/>
              <a:t>. Is Mr. Olsen here? Yes, he is already here.</a:t>
            </a:r>
          </a:p>
          <a:p>
            <a:endParaRPr lang="en-US" sz="1200" dirty="0"/>
          </a:p>
          <a:p>
            <a:r>
              <a:rPr lang="en-US" dirty="0" smtClean="0"/>
              <a:t>Heidegger gives </a:t>
            </a:r>
            <a:r>
              <a:rPr lang="en-US" i="1" dirty="0" err="1" smtClean="0"/>
              <a:t>Dasein</a:t>
            </a:r>
            <a:r>
              <a:rPr lang="en-US" dirty="0" smtClean="0"/>
              <a:t> a special meaning that relies on paying attention to its structure, i.e., </a:t>
            </a:r>
            <a:r>
              <a:rPr lang="en-US" i="1" dirty="0" smtClean="0"/>
              <a:t>Da </a:t>
            </a:r>
            <a:r>
              <a:rPr lang="en-US" dirty="0" smtClean="0"/>
              <a:t>and </a:t>
            </a:r>
            <a:r>
              <a:rPr lang="en-US" i="1" dirty="0" err="1" smtClean="0"/>
              <a:t>Sein</a:t>
            </a:r>
            <a:r>
              <a:rPr lang="en-US" dirty="0" smtClean="0"/>
              <a:t>. </a:t>
            </a:r>
            <a:r>
              <a:rPr lang="en-US" i="1" dirty="0" err="1" smtClean="0"/>
              <a:t>Dasein</a:t>
            </a:r>
            <a:r>
              <a:rPr lang="en-US" dirty="0" smtClean="0"/>
              <a:t> is the fundamental structure of human existence, our being (</a:t>
            </a:r>
            <a:r>
              <a:rPr lang="en-US" i="1" dirty="0" err="1" smtClean="0"/>
              <a:t>sein</a:t>
            </a:r>
            <a:r>
              <a:rPr lang="en-US" dirty="0" smtClean="0"/>
              <a:t>), our existing here in space and time (da). </a:t>
            </a:r>
          </a:p>
          <a:p>
            <a:endParaRPr lang="en-US" dirty="0"/>
          </a:p>
          <a:p>
            <a:r>
              <a:rPr lang="en-US" dirty="0" smtClean="0"/>
              <a:t>For Heidegger, we are not encapsulated in our bodies, but are outside of ourselves in the site of our experience as beings-in-the-world.</a:t>
            </a:r>
          </a:p>
          <a:p>
            <a:endParaRPr lang="en-US" sz="1200" dirty="0"/>
          </a:p>
          <a:p>
            <a:r>
              <a:rPr lang="en-US" dirty="0" smtClean="0"/>
              <a:t>By referring to human being as </a:t>
            </a:r>
            <a:r>
              <a:rPr lang="en-US" i="1" dirty="0" err="1" smtClean="0"/>
              <a:t>Dasein</a:t>
            </a:r>
            <a:r>
              <a:rPr lang="en-US" dirty="0" smtClean="0"/>
              <a:t>, as being-in-the-world, Heidegger bypasses such preconceived concepts as ‘subjectivity,’ ‘self,’ ‘ego,’ ‘soul,’ ‘spirit,’ ‘consciousness,’ ‘identity,’ etc., and makes possible a new relation to human wholeness.</a:t>
            </a:r>
            <a:endParaRPr lang="en-US" dirty="0"/>
          </a:p>
        </p:txBody>
      </p:sp>
    </p:spTree>
    <p:extLst>
      <p:ext uri="{BB962C8B-B14F-4D97-AF65-F5344CB8AC3E}">
        <p14:creationId xmlns:p14="http://schemas.microsoft.com/office/powerpoint/2010/main" val="531362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839200" cy="7017306"/>
          </a:xfrm>
          <a:prstGeom prst="rect">
            <a:avLst/>
          </a:prstGeom>
          <a:noFill/>
        </p:spPr>
        <p:txBody>
          <a:bodyPr wrap="square" rtlCol="0">
            <a:spAutoFit/>
          </a:bodyPr>
          <a:lstStyle/>
          <a:p>
            <a:pPr algn="ctr"/>
            <a:r>
              <a:rPr lang="en-US" sz="3600" b="1" dirty="0" smtClean="0"/>
              <a:t>Heidegger’s Counterattack</a:t>
            </a:r>
          </a:p>
          <a:p>
            <a:pPr algn="ctr"/>
            <a:endParaRPr lang="en-US" sz="1200" b="1" dirty="0"/>
          </a:p>
          <a:p>
            <a:r>
              <a:rPr lang="en-US" dirty="0" smtClean="0"/>
              <a:t>To Heidegger, Cassirer’s notion of escape from finitude through symbolic reason was an inauthentic avoidance of mortality. As Skidelsky puts it, for Heidegger</a:t>
            </a:r>
          </a:p>
          <a:p>
            <a:endParaRPr lang="en-US" sz="1200" dirty="0" smtClean="0"/>
          </a:p>
          <a:p>
            <a:pPr lvl="1"/>
            <a:r>
              <a:rPr lang="en-US" sz="1400" dirty="0" smtClean="0"/>
              <a:t>True freedom is not freedom </a:t>
            </a:r>
            <a:r>
              <a:rPr lang="en-US" sz="1400" i="1" dirty="0" smtClean="0"/>
              <a:t>from</a:t>
            </a:r>
            <a:r>
              <a:rPr lang="en-US" sz="1400" dirty="0" smtClean="0"/>
              <a:t> </a:t>
            </a:r>
            <a:r>
              <a:rPr lang="en-US" sz="1400" dirty="0" err="1" smtClean="0"/>
              <a:t>Dasein</a:t>
            </a:r>
            <a:r>
              <a:rPr lang="en-US" sz="1400" dirty="0" smtClean="0"/>
              <a:t> but rather ‘becoming free for the finitude of </a:t>
            </a:r>
            <a:r>
              <a:rPr lang="en-US" sz="1400" dirty="0" err="1" smtClean="0"/>
              <a:t>Dasein</a:t>
            </a:r>
            <a:r>
              <a:rPr lang="en-US" sz="1400" dirty="0" smtClean="0"/>
              <a:t>.’ The task of philosophy is not to console man with thoughts of eternity but to awaken him to his own nothingness.</a:t>
            </a:r>
            <a:endParaRPr lang="en-US" sz="1400" dirty="0"/>
          </a:p>
          <a:p>
            <a:pPr lvl="1"/>
            <a:endParaRPr lang="en-US" sz="1200" dirty="0" smtClean="0"/>
          </a:p>
          <a:p>
            <a:r>
              <a:rPr lang="en-US" dirty="0"/>
              <a:t>Heidegger indicated that eternity </a:t>
            </a:r>
            <a:r>
              <a:rPr lang="en-US" dirty="0" smtClean="0"/>
              <a:t>is </a:t>
            </a:r>
            <a:r>
              <a:rPr lang="en-US" dirty="0"/>
              <a:t>a false interpretation of the essence of </a:t>
            </a:r>
            <a:r>
              <a:rPr lang="en-US" dirty="0" smtClean="0"/>
              <a:t>time. Meta- physical claims about the </a:t>
            </a:r>
            <a:r>
              <a:rPr lang="en-US" i="1" dirty="0" err="1" smtClean="0"/>
              <a:t>aion</a:t>
            </a:r>
            <a:r>
              <a:rPr lang="en-US" dirty="0" smtClean="0"/>
              <a:t> </a:t>
            </a:r>
            <a:r>
              <a:rPr lang="en-US" dirty="0"/>
              <a:t>depend on an inner transcendence within the essence of time that makes possible a horizon with respect to future, present, and past. Implied here is Heidegger’s critique of the static quality </a:t>
            </a:r>
            <a:r>
              <a:rPr lang="en-US" dirty="0" smtClean="0"/>
              <a:t>of eternal </a:t>
            </a:r>
            <a:r>
              <a:rPr lang="en-US" dirty="0"/>
              <a:t>being </a:t>
            </a:r>
            <a:r>
              <a:rPr lang="en-US" dirty="0" smtClean="0"/>
              <a:t>as posited </a:t>
            </a:r>
            <a:r>
              <a:rPr lang="en-US" dirty="0"/>
              <a:t>by the </a:t>
            </a:r>
            <a:r>
              <a:rPr lang="en-US" dirty="0" smtClean="0"/>
              <a:t>Greeks, his overthrow </a:t>
            </a:r>
            <a:r>
              <a:rPr lang="en-US" dirty="0"/>
              <a:t>of the fundamental assumption buttressing over two millennia of Western thought. If being itself is temporal, becoming disappears, and everything dependent on </a:t>
            </a:r>
            <a:r>
              <a:rPr lang="en-US" dirty="0" smtClean="0"/>
              <a:t>the vanished polarity must </a:t>
            </a:r>
            <a:r>
              <a:rPr lang="en-US" dirty="0"/>
              <a:t>be rethought. </a:t>
            </a:r>
            <a:r>
              <a:rPr lang="en-US" dirty="0" smtClean="0"/>
              <a:t>This will require an other beginning to master the first.</a:t>
            </a:r>
          </a:p>
          <a:p>
            <a:endParaRPr lang="en-US" sz="1200" dirty="0"/>
          </a:p>
          <a:p>
            <a:r>
              <a:rPr lang="en-US" dirty="0" smtClean="0"/>
              <a:t>Heidegger concedes that being has something infinite about it, but what about man himself? Is he infinite or finite? God, as an infinite being, does not need a Categorical Imperative. Its use confirms man’s finitude. And Truth? Although nature does not depend on man, without </a:t>
            </a:r>
            <a:r>
              <a:rPr lang="en-US" dirty="0" err="1" smtClean="0"/>
              <a:t>Dasein</a:t>
            </a:r>
            <a:r>
              <a:rPr lang="en-US" dirty="0" smtClean="0"/>
              <a:t>, or man, there would be no truth ontologically speaking. This does not mean that everyday ontic truths are subjective. It means without man, neither would truth exist. </a:t>
            </a:r>
            <a:endParaRPr lang="en-US" dirty="0"/>
          </a:p>
          <a:p>
            <a:endParaRPr lang="en-US" sz="1400" dirty="0" smtClean="0"/>
          </a:p>
          <a:p>
            <a:r>
              <a:rPr lang="en-US" dirty="0" smtClean="0"/>
              <a:t>Heidegger then asks Cassirer: </a:t>
            </a:r>
            <a:r>
              <a:rPr lang="en-US" dirty="0"/>
              <a:t>W</a:t>
            </a:r>
            <a:r>
              <a:rPr lang="en-US" dirty="0" smtClean="0"/>
              <a:t>hat is man’s path to infinity? Is infinity a privative idea [i.e., a mere logical denial of </a:t>
            </a:r>
            <a:r>
              <a:rPr lang="en-US" dirty="0" err="1" smtClean="0"/>
              <a:t>finitness</a:t>
            </a:r>
            <a:r>
              <a:rPr lang="en-US" dirty="0" smtClean="0"/>
              <a:t>] or a region? And what is philosophy’s relation to anxiety?</a:t>
            </a:r>
          </a:p>
          <a:p>
            <a:endParaRPr lang="en-US" dirty="0"/>
          </a:p>
          <a:p>
            <a:endParaRPr lang="en-US" dirty="0"/>
          </a:p>
        </p:txBody>
      </p:sp>
    </p:spTree>
    <p:extLst>
      <p:ext uri="{BB962C8B-B14F-4D97-AF65-F5344CB8AC3E}">
        <p14:creationId xmlns:p14="http://schemas.microsoft.com/office/powerpoint/2010/main" val="16782015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8839200" cy="6894195"/>
          </a:xfrm>
          <a:prstGeom prst="rect">
            <a:avLst/>
          </a:prstGeom>
          <a:noFill/>
        </p:spPr>
        <p:txBody>
          <a:bodyPr wrap="square" rtlCol="0">
            <a:spAutoFit/>
          </a:bodyPr>
          <a:lstStyle/>
          <a:p>
            <a:pPr algn="ctr"/>
            <a:r>
              <a:rPr lang="en-US" sz="3600" b="1" dirty="0" smtClean="0"/>
              <a:t>Cassirer loses his bearings</a:t>
            </a:r>
          </a:p>
          <a:p>
            <a:pPr algn="ctr"/>
            <a:endParaRPr lang="en-US" sz="1200" dirty="0"/>
          </a:p>
          <a:p>
            <a:r>
              <a:rPr lang="en-US" dirty="0" smtClean="0"/>
              <a:t>My task tonight is not to give a blow by blow account of the disputation as a whole but to </a:t>
            </a:r>
            <a:r>
              <a:rPr lang="en-US" b="1" dirty="0" smtClean="0"/>
              <a:t>differentiate the standpoints of the disputants </a:t>
            </a:r>
            <a:r>
              <a:rPr lang="en-US" dirty="0" smtClean="0"/>
              <a:t>in order to show how these differences guide and derive from their interpretations of Kant and their understanding of human being. </a:t>
            </a:r>
          </a:p>
          <a:p>
            <a:endParaRPr lang="en-US" sz="1200" dirty="0"/>
          </a:p>
          <a:p>
            <a:r>
              <a:rPr lang="en-US" b="1" dirty="0" smtClean="0"/>
              <a:t>Strangely blindsided </a:t>
            </a:r>
            <a:r>
              <a:rPr lang="en-US" dirty="0" smtClean="0"/>
              <a:t>by the question into his own assumption, Cassirer responds that man reaches infinity through form. But something seems awry here since form would seem finite. </a:t>
            </a:r>
            <a:r>
              <a:rPr lang="en-US" dirty="0"/>
              <a:t>H</a:t>
            </a:r>
            <a:r>
              <a:rPr lang="en-US" dirty="0" smtClean="0"/>
              <a:t>e then speaks of an immanent infinitude reached by going in all directions, referencing Goethe. But this seems to border on incoherence. Leo Strauss, his grad student, reported that the learned professor and </a:t>
            </a:r>
            <a:r>
              <a:rPr lang="en-US" b="1" dirty="0" smtClean="0"/>
              <a:t>great man of culture had suddenly </a:t>
            </a:r>
            <a:r>
              <a:rPr lang="en-US" b="1" dirty="0"/>
              <a:t>seemed completely </a:t>
            </a:r>
            <a:r>
              <a:rPr lang="en-US" b="1" dirty="0" smtClean="0"/>
              <a:t>lost</a:t>
            </a:r>
            <a:r>
              <a:rPr lang="en-US" dirty="0" smtClean="0"/>
              <a:t>.</a:t>
            </a:r>
          </a:p>
          <a:p>
            <a:endParaRPr lang="en-US" sz="1200" dirty="0"/>
          </a:p>
          <a:p>
            <a:r>
              <a:rPr lang="en-US" dirty="0" smtClean="0"/>
              <a:t>Another student of Cassirer’s, Heinrich </a:t>
            </a:r>
            <a:r>
              <a:rPr lang="en-US" dirty="0" err="1" smtClean="0"/>
              <a:t>Pos</a:t>
            </a:r>
            <a:r>
              <a:rPr lang="en-US" dirty="0" smtClean="0"/>
              <a:t>, interrupted the event to defend Cassirer, saying that the two men spoke a completely different language and that they needed a glossary.</a:t>
            </a:r>
          </a:p>
          <a:p>
            <a:endParaRPr lang="en-US" sz="1200" dirty="0"/>
          </a:p>
          <a:p>
            <a:r>
              <a:rPr lang="en-US" dirty="0" smtClean="0"/>
              <a:t>Heidegger took over for the flummoxed Cassirer and gave a clear exposition of the main outline of </a:t>
            </a:r>
            <a:r>
              <a:rPr lang="en-US" dirty="0"/>
              <a:t>Cassirer’s </a:t>
            </a:r>
            <a:r>
              <a:rPr lang="en-US" i="1" dirty="0" smtClean="0"/>
              <a:t>Philosophy of Symbolic Forms, </a:t>
            </a:r>
            <a:r>
              <a:rPr lang="en-US" dirty="0" smtClean="0"/>
              <a:t>then pointed out their differences. Cassirer sought to explain culture without asking who or what man is. Heidegger’s own philosophy focused on who man is but is in no position yet to found culture. </a:t>
            </a:r>
            <a:r>
              <a:rPr lang="en-US" b="1" dirty="0" smtClean="0"/>
              <a:t>What basis did Cassirer have for</a:t>
            </a:r>
            <a:r>
              <a:rPr lang="en-US" dirty="0" smtClean="0"/>
              <a:t> </a:t>
            </a:r>
            <a:r>
              <a:rPr lang="en-US" b="1" dirty="0" smtClean="0"/>
              <a:t>beginning with logos</a:t>
            </a:r>
            <a:r>
              <a:rPr lang="en-US" dirty="0" smtClean="0"/>
              <a:t>? Had he shown that as </a:t>
            </a:r>
            <a:r>
              <a:rPr lang="en-US" b="1" dirty="0" smtClean="0"/>
              <a:t>a valid starting point? </a:t>
            </a:r>
            <a:r>
              <a:rPr lang="en-US" dirty="0" smtClean="0"/>
              <a:t>Cassirer assumes certain shaping powers, forms, and </a:t>
            </a:r>
            <a:r>
              <a:rPr lang="en-US" b="1" dirty="0" smtClean="0"/>
              <a:t>structures without elucidating them.</a:t>
            </a:r>
          </a:p>
          <a:p>
            <a:endParaRPr lang="en-US" sz="1200" b="1" dirty="0"/>
          </a:p>
          <a:p>
            <a:r>
              <a:rPr lang="en-US" dirty="0" smtClean="0"/>
              <a:t>Heidegger then launched into a eloquent depiction of his own thoughts on authentic life in the language of living experience, and </a:t>
            </a:r>
            <a:r>
              <a:rPr lang="en-US" b="1" dirty="0" smtClean="0"/>
              <a:t>criticized Cassirer’s facile use of inherited concepts</a:t>
            </a:r>
            <a:r>
              <a:rPr lang="en-US" dirty="0" smtClean="0"/>
              <a:t>.</a:t>
            </a:r>
          </a:p>
          <a:p>
            <a:endParaRPr lang="en-US" dirty="0"/>
          </a:p>
        </p:txBody>
      </p:sp>
    </p:spTree>
    <p:extLst>
      <p:ext uri="{BB962C8B-B14F-4D97-AF65-F5344CB8AC3E}">
        <p14:creationId xmlns:p14="http://schemas.microsoft.com/office/powerpoint/2010/main" val="30525129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04800"/>
            <a:ext cx="8686800" cy="7109639"/>
          </a:xfrm>
          <a:prstGeom prst="rect">
            <a:avLst/>
          </a:prstGeom>
          <a:noFill/>
        </p:spPr>
        <p:txBody>
          <a:bodyPr wrap="square" rtlCol="0">
            <a:spAutoFit/>
          </a:bodyPr>
          <a:lstStyle/>
          <a:p>
            <a:pPr algn="ctr"/>
            <a:r>
              <a:rPr lang="en-US" sz="3600" b="1" dirty="0" smtClean="0"/>
              <a:t>But What Does This Mean to Us?</a:t>
            </a:r>
          </a:p>
          <a:p>
            <a:pPr algn="ctr"/>
            <a:endParaRPr lang="en-US" sz="1200" b="1" dirty="0"/>
          </a:p>
          <a:p>
            <a:r>
              <a:rPr lang="en-US" dirty="0" smtClean="0"/>
              <a:t>I would like to </a:t>
            </a:r>
            <a:r>
              <a:rPr lang="en-US" b="1" dirty="0" smtClean="0"/>
              <a:t>pull back from the fray </a:t>
            </a:r>
            <a:r>
              <a:rPr lang="en-US" dirty="0" smtClean="0"/>
              <a:t>and elucidate what I see as the most significant </a:t>
            </a:r>
            <a:r>
              <a:rPr lang="en-US" b="1" dirty="0" smtClean="0"/>
              <a:t>underlying issue </a:t>
            </a:r>
            <a:r>
              <a:rPr lang="en-US" dirty="0" smtClean="0"/>
              <a:t>that all the other treatments I have seen of the debate overlook. We have to go below the surface and compare the respective readings of Kant from Cassirer’s </a:t>
            </a:r>
            <a:r>
              <a:rPr lang="en-US" i="1" dirty="0" smtClean="0"/>
              <a:t>Philosophy of Symbolic Forms </a:t>
            </a:r>
            <a:r>
              <a:rPr lang="en-US" dirty="0" smtClean="0"/>
              <a:t>and from early lectures of Heidegger that are now available.</a:t>
            </a:r>
          </a:p>
          <a:p>
            <a:endParaRPr lang="en-US" sz="1200" dirty="0" smtClean="0"/>
          </a:p>
          <a:p>
            <a:r>
              <a:rPr lang="en-US" dirty="0" smtClean="0"/>
              <a:t>Michael Friedman argues that Heidegger’s fundamental ontology </a:t>
            </a:r>
            <a:r>
              <a:rPr lang="en-US" b="1" dirty="0" smtClean="0"/>
              <a:t>and his reopening of the question of being, his claim of human finitude, the revelatory power of death and nothingness, and his attempt to identify propositional truth as dependent upon prior levels of non-rational cognition went counter to the positivism of logical analysis and analytical philosophy.</a:t>
            </a:r>
            <a:r>
              <a:rPr lang="en-US" dirty="0" smtClean="0"/>
              <a:t> He thereby created </a:t>
            </a:r>
            <a:r>
              <a:rPr lang="en-US" b="1" dirty="0" smtClean="0"/>
              <a:t>a bifurcation in Western thought </a:t>
            </a:r>
            <a:r>
              <a:rPr lang="en-US" dirty="0" smtClean="0"/>
              <a:t>that was solidified by the separation of Europe by WWII so that </a:t>
            </a:r>
            <a:r>
              <a:rPr lang="en-US" b="1" dirty="0" smtClean="0"/>
              <a:t>Analytical thinking in England and America </a:t>
            </a:r>
            <a:r>
              <a:rPr lang="en-US" dirty="0" smtClean="0"/>
              <a:t>rejected </a:t>
            </a:r>
            <a:r>
              <a:rPr lang="en-US" b="1" dirty="0" smtClean="0"/>
              <a:t>European Continental thinking </a:t>
            </a:r>
            <a:r>
              <a:rPr lang="en-US" dirty="0" smtClean="0"/>
              <a:t>led by Heidegger, and vice versa. Wittgenstein, members of the </a:t>
            </a:r>
            <a:r>
              <a:rPr lang="en-US" dirty="0"/>
              <a:t>V</a:t>
            </a:r>
            <a:r>
              <a:rPr lang="en-US" dirty="0" smtClean="0"/>
              <a:t>ienna Circle, Cassirer, and others fled West, while Heidegger joined the Nazis and heavily </a:t>
            </a:r>
            <a:r>
              <a:rPr lang="en-US" dirty="0"/>
              <a:t>influenced the </a:t>
            </a:r>
            <a:r>
              <a:rPr lang="en-US" dirty="0" smtClean="0"/>
              <a:t>subsequent Continental </a:t>
            </a:r>
            <a:r>
              <a:rPr lang="en-US" dirty="0"/>
              <a:t>tradition</a:t>
            </a:r>
            <a:r>
              <a:rPr lang="en-US" dirty="0" smtClean="0"/>
              <a:t>, including existentialism</a:t>
            </a:r>
            <a:r>
              <a:rPr lang="en-US" dirty="0"/>
              <a:t>, ethics, hermeneutics, theology, Classics, literary theory, </a:t>
            </a:r>
            <a:r>
              <a:rPr lang="en-US" dirty="0" smtClean="0"/>
              <a:t>and </a:t>
            </a:r>
            <a:r>
              <a:rPr lang="en-US" dirty="0"/>
              <a:t>psychoanalysis. </a:t>
            </a:r>
          </a:p>
          <a:p>
            <a:endParaRPr lang="en-US" dirty="0"/>
          </a:p>
          <a:p>
            <a:r>
              <a:rPr lang="en-US" dirty="0" smtClean="0"/>
              <a:t>At stake in the disputation is nothing less that the understanding </a:t>
            </a:r>
            <a:r>
              <a:rPr lang="en-US" b="1" dirty="0" smtClean="0"/>
              <a:t>of what constitutes human being</a:t>
            </a:r>
            <a:r>
              <a:rPr lang="en-US" dirty="0" smtClean="0"/>
              <a:t>. Is human being a conscious animal, or something deeper? Is consciousness foundational or founded? Is being static or temporal? Is truth timeless or historical? Is it enough to be rational or should we also be authentically human? </a:t>
            </a:r>
            <a:r>
              <a:rPr lang="en-US" b="1" dirty="0" smtClean="0"/>
              <a:t>How shall we Live?</a:t>
            </a:r>
          </a:p>
          <a:p>
            <a:pPr algn="ctr"/>
            <a:r>
              <a:rPr lang="en-US" sz="3600" b="1" dirty="0" smtClean="0"/>
              <a:t> </a:t>
            </a:r>
            <a:endParaRPr lang="en-US" sz="3600" b="1" dirty="0"/>
          </a:p>
        </p:txBody>
      </p:sp>
    </p:spTree>
    <p:extLst>
      <p:ext uri="{BB962C8B-B14F-4D97-AF65-F5344CB8AC3E}">
        <p14:creationId xmlns:p14="http://schemas.microsoft.com/office/powerpoint/2010/main" val="20890919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839200" cy="4985980"/>
          </a:xfrm>
          <a:prstGeom prst="rect">
            <a:avLst/>
          </a:prstGeom>
          <a:noFill/>
        </p:spPr>
        <p:txBody>
          <a:bodyPr wrap="square" rtlCol="0">
            <a:spAutoFit/>
          </a:bodyPr>
          <a:lstStyle/>
          <a:p>
            <a:pPr algn="ctr"/>
            <a:r>
              <a:rPr lang="en-US" sz="3600" b="1" dirty="0" smtClean="0"/>
              <a:t>So, Which is It Fundamentally?</a:t>
            </a:r>
          </a:p>
          <a:p>
            <a:pPr algn="ctr"/>
            <a:endParaRPr lang="en-US" sz="1200" b="1" dirty="0"/>
          </a:p>
          <a:p>
            <a:r>
              <a:rPr lang="en-US" dirty="0"/>
              <a:t>At stake </a:t>
            </a:r>
            <a:r>
              <a:rPr lang="en-US" dirty="0" smtClean="0"/>
              <a:t>in our understanding of the issues in the disputation </a:t>
            </a:r>
            <a:r>
              <a:rPr lang="en-US" dirty="0"/>
              <a:t>is nothing less </a:t>
            </a:r>
            <a:r>
              <a:rPr lang="en-US" dirty="0" smtClean="0"/>
              <a:t>than what constitutes human being, how we understand our relation to the world, and how we should register importance in our lives. This issues depend upon how we see these basic terms. Are things</a:t>
            </a:r>
            <a:endParaRPr lang="en-US" b="1" dirty="0" smtClean="0"/>
          </a:p>
          <a:p>
            <a:pPr algn="ctr"/>
            <a:endParaRPr lang="en-US" sz="1200" b="1" dirty="0"/>
          </a:p>
          <a:p>
            <a:r>
              <a:rPr lang="en-US" sz="1400" b="1" dirty="0" smtClean="0"/>
              <a:t>As Cassirer assumes?</a:t>
            </a:r>
            <a:r>
              <a:rPr lang="en-US" sz="1400" dirty="0" smtClean="0"/>
              <a:t>				</a:t>
            </a:r>
            <a:r>
              <a:rPr lang="en-US" sz="1400" b="1" dirty="0" smtClean="0"/>
              <a:t>As Heidegger claims?</a:t>
            </a:r>
          </a:p>
          <a:p>
            <a:r>
              <a:rPr lang="en-US" sz="1400" dirty="0" smtClean="0"/>
              <a:t>Is being eternal and unchanging?			Or is being temporal and epochal?</a:t>
            </a:r>
          </a:p>
          <a:p>
            <a:r>
              <a:rPr lang="en-US" sz="1400" dirty="0" smtClean="0"/>
              <a:t>Is truth objective and universal?			Or is truth perspectival, historical, </a:t>
            </a:r>
            <a:r>
              <a:rPr lang="en-US" sz="1400" dirty="0" err="1" smtClean="0"/>
              <a:t>Dasein</a:t>
            </a:r>
            <a:r>
              <a:rPr lang="en-US" sz="1400" dirty="0" smtClean="0"/>
              <a:t> dependent?</a:t>
            </a:r>
          </a:p>
          <a:p>
            <a:r>
              <a:rPr lang="en-US" sz="1400" dirty="0" smtClean="0"/>
              <a:t>Is freedom transcendence from world?		Or is freedom authentically being-in-the-world?</a:t>
            </a:r>
          </a:p>
          <a:p>
            <a:r>
              <a:rPr lang="en-US" sz="1400" dirty="0" smtClean="0"/>
              <a:t>Do we spontaneously create our worlds?		Or do we find ourselves within already existing worlds?</a:t>
            </a:r>
          </a:p>
          <a:p>
            <a:r>
              <a:rPr lang="en-US" sz="1400" dirty="0" smtClean="0"/>
              <a:t>Are we primarily thinking beings?			Or does care for our own being underlie all disclosure?</a:t>
            </a:r>
          </a:p>
          <a:p>
            <a:r>
              <a:rPr lang="en-US" sz="1400" dirty="0" smtClean="0"/>
              <a:t>Do we find liberation through timeless symbol systems?	Or do we find liberation by anticipating our mortality?</a:t>
            </a:r>
          </a:p>
          <a:p>
            <a:endParaRPr lang="en-US" sz="1400" dirty="0"/>
          </a:p>
          <a:p>
            <a:r>
              <a:rPr lang="en-US" sz="1400" dirty="0" smtClean="0"/>
              <a:t>		</a:t>
            </a:r>
          </a:p>
          <a:p>
            <a:pPr algn="ctr"/>
            <a:r>
              <a:rPr lang="en-US" sz="1400" dirty="0" smtClean="0"/>
              <a:t> </a:t>
            </a:r>
            <a:r>
              <a:rPr lang="en-US" sz="2000" dirty="0" smtClean="0"/>
              <a:t>Must we take these differences simply as matters of opinion?</a:t>
            </a:r>
          </a:p>
          <a:p>
            <a:pPr algn="ctr"/>
            <a:r>
              <a:rPr lang="en-US" sz="2000" dirty="0" smtClean="0"/>
              <a:t>Or can we elucidate the meaning of these alternatives by considering the ways Cassirer and Heidegger interpret Kant?  </a:t>
            </a:r>
            <a:endParaRPr lang="en-US" sz="2000" dirty="0"/>
          </a:p>
        </p:txBody>
      </p:sp>
    </p:spTree>
    <p:extLst>
      <p:ext uri="{BB962C8B-B14F-4D97-AF65-F5344CB8AC3E}">
        <p14:creationId xmlns:p14="http://schemas.microsoft.com/office/powerpoint/2010/main" val="36904821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763000" cy="7017306"/>
          </a:xfrm>
          <a:prstGeom prst="rect">
            <a:avLst/>
          </a:prstGeom>
          <a:noFill/>
        </p:spPr>
        <p:txBody>
          <a:bodyPr wrap="square" rtlCol="0">
            <a:spAutoFit/>
          </a:bodyPr>
          <a:lstStyle/>
          <a:p>
            <a:pPr algn="ctr"/>
            <a:r>
              <a:rPr lang="en-US" sz="3600" b="1" dirty="0" smtClean="0"/>
              <a:t>Different Takes on Shared Background</a:t>
            </a:r>
          </a:p>
          <a:p>
            <a:pPr algn="ctr"/>
            <a:endParaRPr lang="en-US" sz="1200" b="1" dirty="0" smtClean="0"/>
          </a:p>
          <a:p>
            <a:pPr algn="ctr"/>
            <a:r>
              <a:rPr lang="en-US" b="1" dirty="0" smtClean="0"/>
              <a:t>Kant’s resolution of a problem inherited from Descartes</a:t>
            </a:r>
            <a:endParaRPr lang="en-US" b="1" dirty="0"/>
          </a:p>
          <a:p>
            <a:pPr indent="-457200"/>
            <a:r>
              <a:rPr lang="en-US" sz="1600" b="1" dirty="0" smtClean="0"/>
              <a:t>Descartes: </a:t>
            </a:r>
            <a:r>
              <a:rPr lang="en-US" sz="1600" b="1" dirty="0"/>
              <a:t> </a:t>
            </a:r>
            <a:r>
              <a:rPr lang="en-US" sz="1600" b="1" dirty="0" smtClean="0"/>
              <a:t> </a:t>
            </a:r>
            <a:r>
              <a:rPr lang="en-US" sz="1600" dirty="0" smtClean="0"/>
              <a:t>I can deny everything, even that I am awake and not dreaming, even that I have 	    a 	  body, but I cannot deny that I am thinking: </a:t>
            </a:r>
            <a:r>
              <a:rPr lang="en-US" sz="1600" i="1" dirty="0" smtClean="0"/>
              <a:t>Cogito ergo sum</a:t>
            </a:r>
            <a:r>
              <a:rPr lang="en-US" sz="1600" dirty="0" smtClean="0"/>
              <a:t>.</a:t>
            </a:r>
          </a:p>
          <a:p>
            <a:pPr indent="-457200"/>
            <a:r>
              <a:rPr lang="en-US" sz="1600" dirty="0"/>
              <a:t>	</a:t>
            </a:r>
            <a:r>
              <a:rPr lang="en-US" sz="1600" dirty="0" smtClean="0"/>
              <a:t>  I am a thinking substance and differ from the extended substances around me.</a:t>
            </a:r>
          </a:p>
          <a:p>
            <a:pPr indent="-457200"/>
            <a:r>
              <a:rPr lang="en-US" sz="1600" dirty="0" smtClean="0"/>
              <a:t>	  How can I be sure that things are as I see them? Would God deceive me?</a:t>
            </a:r>
          </a:p>
          <a:p>
            <a:pPr indent="-457200"/>
            <a:endParaRPr lang="en-US" sz="1200" dirty="0"/>
          </a:p>
          <a:p>
            <a:pPr indent="-457200"/>
            <a:r>
              <a:rPr lang="en-US" sz="1600" b="1" dirty="0" smtClean="0"/>
              <a:t>Kant: </a:t>
            </a:r>
            <a:r>
              <a:rPr lang="en-US" sz="1600" dirty="0"/>
              <a:t>	</a:t>
            </a:r>
            <a:r>
              <a:rPr lang="en-US" sz="1600" dirty="0" smtClean="0"/>
              <a:t>The scandal of philosophy is doubt about the existence of the external world.</a:t>
            </a:r>
          </a:p>
          <a:p>
            <a:pPr indent="-457200"/>
            <a:r>
              <a:rPr lang="en-US" sz="1600" dirty="0"/>
              <a:t>	</a:t>
            </a:r>
            <a:r>
              <a:rPr lang="en-US" sz="1600" dirty="0" smtClean="0"/>
              <a:t>1772 letter to Markus </a:t>
            </a:r>
            <a:r>
              <a:rPr lang="en-US" sz="1600" dirty="0" err="1" smtClean="0"/>
              <a:t>Herz</a:t>
            </a:r>
            <a:r>
              <a:rPr lang="en-US" sz="1600" dirty="0" smtClean="0"/>
              <a:t>: “</a:t>
            </a:r>
            <a:r>
              <a:rPr lang="en-US" sz="1600" b="1" dirty="0" smtClean="0"/>
              <a:t>What is the ground of the relationship between what 	is 	called in us representation and the object</a:t>
            </a:r>
            <a:r>
              <a:rPr lang="en-US" sz="1600" dirty="0" smtClean="0"/>
              <a:t>?” </a:t>
            </a:r>
          </a:p>
          <a:p>
            <a:pPr indent="-457200"/>
            <a:r>
              <a:rPr lang="en-US" sz="1600" dirty="0"/>
              <a:t>	</a:t>
            </a:r>
            <a:r>
              <a:rPr lang="en-US" sz="1600" dirty="0" smtClean="0"/>
              <a:t>	This is the central problem of </a:t>
            </a:r>
            <a:r>
              <a:rPr lang="en-US" sz="1600" i="1" dirty="0" smtClean="0"/>
              <a:t>The Critique of Pure Reason.</a:t>
            </a:r>
          </a:p>
          <a:p>
            <a:pPr indent="-457200"/>
            <a:r>
              <a:rPr lang="en-US" sz="1600" b="1" dirty="0" smtClean="0"/>
              <a:t>Solution:</a:t>
            </a:r>
            <a:r>
              <a:rPr lang="en-US" sz="1600" dirty="0" smtClean="0"/>
              <a:t>	Deduction of the Pure concepts of the Understanding (A84-130): </a:t>
            </a:r>
          </a:p>
          <a:p>
            <a:pPr indent="-457200"/>
            <a:r>
              <a:rPr lang="en-US" sz="1600" dirty="0"/>
              <a:t>	 </a:t>
            </a:r>
            <a:r>
              <a:rPr lang="en-US" sz="1600" dirty="0" smtClean="0"/>
              <a:t>       a priori grounds for the possibility of experience</a:t>
            </a:r>
          </a:p>
          <a:p>
            <a:pPr indent="-457200"/>
            <a:r>
              <a:rPr lang="en-US" sz="1600" dirty="0"/>
              <a:t>	</a:t>
            </a:r>
            <a:r>
              <a:rPr lang="en-US" sz="1600" dirty="0" smtClean="0"/>
              <a:t>	Synthesis of Apprehension of the Intuition (manifold in space and time)</a:t>
            </a:r>
          </a:p>
          <a:p>
            <a:pPr indent="-457200"/>
            <a:r>
              <a:rPr lang="en-US" sz="1600" dirty="0"/>
              <a:t>	</a:t>
            </a:r>
            <a:r>
              <a:rPr lang="en-US" sz="1600" dirty="0" smtClean="0"/>
              <a:t>	Synthesis of Reproduction of the Imagination (recognition, memory)</a:t>
            </a:r>
          </a:p>
          <a:p>
            <a:pPr indent="-457200"/>
            <a:r>
              <a:rPr lang="en-US" sz="1600" dirty="0"/>
              <a:t>	</a:t>
            </a:r>
            <a:r>
              <a:rPr lang="en-US" sz="1600" dirty="0" smtClean="0"/>
              <a:t>	Synthesis of Recognition through spontaneous conceptualization (consciousness)</a:t>
            </a:r>
          </a:p>
          <a:p>
            <a:pPr indent="-457200"/>
            <a:r>
              <a:rPr lang="en-US" sz="1600" dirty="0" smtClean="0"/>
              <a:t>			Kant refers to these processes as spontaneous.</a:t>
            </a:r>
            <a:endParaRPr lang="en-US" sz="1600" dirty="0"/>
          </a:p>
          <a:p>
            <a:pPr indent="-457200"/>
            <a:r>
              <a:rPr lang="en-US" sz="1600" dirty="0" smtClean="0"/>
              <a:t>			And they have both a priori and a posteriori functions (doubling).</a:t>
            </a:r>
          </a:p>
          <a:p>
            <a:pPr indent="-457200"/>
            <a:r>
              <a:rPr lang="en-US" sz="1600" b="1" dirty="0" smtClean="0"/>
              <a:t>Misunderstood:  </a:t>
            </a:r>
            <a:r>
              <a:rPr lang="en-US" sz="1600" dirty="0" smtClean="0"/>
              <a:t>The idealist (</a:t>
            </a:r>
            <a:r>
              <a:rPr lang="en-US" sz="1600" dirty="0" err="1" smtClean="0"/>
              <a:t>mis</a:t>
            </a:r>
            <a:r>
              <a:rPr lang="en-US" sz="1600" dirty="0" smtClean="0"/>
              <a:t>)reading of Kant’s </a:t>
            </a:r>
            <a:r>
              <a:rPr lang="en-US" sz="1600" dirty="0"/>
              <a:t>subjectivity as an encapsulated Cartesian </a:t>
            </a:r>
            <a:r>
              <a:rPr lang="en-US" sz="1600" dirty="0" smtClean="0"/>
              <a:t>	consciousness </a:t>
            </a:r>
            <a:r>
              <a:rPr lang="en-US" sz="1600" dirty="0"/>
              <a:t>began 	immediately with </a:t>
            </a:r>
            <a:r>
              <a:rPr lang="en-US" sz="1600" dirty="0" smtClean="0"/>
              <a:t>Reinhold and was accepted by </a:t>
            </a:r>
            <a:r>
              <a:rPr lang="en-US" sz="1600" dirty="0"/>
              <a:t>Fichte, Hegel, and the </a:t>
            </a:r>
            <a:r>
              <a:rPr lang="en-US" sz="1600" dirty="0" smtClean="0"/>
              <a:t>	neo-Kantians, becoming the traditional view, even at 20</a:t>
            </a:r>
            <a:r>
              <a:rPr lang="en-US" sz="1600" baseline="30000" dirty="0" smtClean="0"/>
              <a:t>th</a:t>
            </a:r>
            <a:r>
              <a:rPr lang="en-US" sz="1600" dirty="0" smtClean="0"/>
              <a:t> century: Ex.: B. F. </a:t>
            </a:r>
            <a:r>
              <a:rPr lang="en-US" sz="1600" dirty="0" err="1" smtClean="0"/>
              <a:t>Strawson</a:t>
            </a:r>
            <a:r>
              <a:rPr lang="en-US" sz="1600" dirty="0" smtClean="0"/>
              <a:t>: 	“Nothing is given us except perceptions. But your perceptions are not given to me nor mine 	to you (1966).” Hence, </a:t>
            </a:r>
            <a:r>
              <a:rPr lang="en-US" sz="1600" dirty="0" err="1" smtClean="0"/>
              <a:t>Strawson</a:t>
            </a:r>
            <a:r>
              <a:rPr lang="en-US" sz="1600" dirty="0" smtClean="0"/>
              <a:t> declares that Kant is a transcendental solipsist. </a:t>
            </a:r>
            <a:endParaRPr lang="en-US" sz="1600" dirty="0"/>
          </a:p>
          <a:p>
            <a:pPr indent="-457200"/>
            <a:r>
              <a:rPr lang="en-US" sz="1650" b="1" dirty="0" smtClean="0"/>
              <a:t>Everything depends on how we read Kant’s statement “Space and time are within us” (A373) </a:t>
            </a:r>
            <a:r>
              <a:rPr lang="en-US" dirty="0" smtClean="0"/>
              <a:t> 		</a:t>
            </a:r>
          </a:p>
          <a:p>
            <a:pPr indent="-457200"/>
            <a:r>
              <a:rPr lang="en-US" dirty="0"/>
              <a:t>	</a:t>
            </a:r>
            <a:r>
              <a:rPr lang="en-US" dirty="0" smtClean="0"/>
              <a:t>	</a:t>
            </a:r>
            <a:endParaRPr lang="en-US" dirty="0"/>
          </a:p>
        </p:txBody>
      </p:sp>
    </p:spTree>
    <p:extLst>
      <p:ext uri="{BB962C8B-B14F-4D97-AF65-F5344CB8AC3E}">
        <p14:creationId xmlns:p14="http://schemas.microsoft.com/office/powerpoint/2010/main" val="11691730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95943"/>
            <a:ext cx="8763000" cy="7017306"/>
          </a:xfrm>
          <a:prstGeom prst="rect">
            <a:avLst/>
          </a:prstGeom>
          <a:noFill/>
        </p:spPr>
        <p:txBody>
          <a:bodyPr wrap="square" rtlCol="0">
            <a:spAutoFit/>
          </a:bodyPr>
          <a:lstStyle/>
          <a:p>
            <a:pPr algn="ctr"/>
            <a:r>
              <a:rPr lang="en-US" sz="3600" b="1" dirty="0" smtClean="0"/>
              <a:t>Partial Agreement on Externality</a:t>
            </a:r>
            <a:endParaRPr lang="en-US" b="1" dirty="0" smtClean="0"/>
          </a:p>
          <a:p>
            <a:pPr algn="ctr"/>
            <a:endParaRPr lang="en-US" sz="1200" dirty="0"/>
          </a:p>
          <a:p>
            <a:r>
              <a:rPr lang="en-US" dirty="0" smtClean="0"/>
              <a:t>In </a:t>
            </a:r>
            <a:r>
              <a:rPr lang="en-US" i="1" dirty="0" smtClean="0"/>
              <a:t>Philosophy of Symbolic Forms</a:t>
            </a:r>
            <a:r>
              <a:rPr lang="en-US" dirty="0" smtClean="0"/>
              <a:t>, Vol. III, 50, Cassirer writes “For [Kant] </a:t>
            </a:r>
            <a:r>
              <a:rPr lang="en-US" b="1" dirty="0" smtClean="0"/>
              <a:t>the meaning of subjectivity has undergone a corresponding transformation</a:t>
            </a:r>
            <a:r>
              <a:rPr lang="en-US" dirty="0" smtClean="0"/>
              <a:t>. . .[it] no longer pertained to the to the individual and empirically accidental. . . It had become the source and origin of all true universality. . . [H]e eliminates the antithesis between subject and object by disclosing their necessary relation </a:t>
            </a:r>
            <a:r>
              <a:rPr lang="en-US" b="1" dirty="0" smtClean="0"/>
              <a:t>in building and constituting the object of experience </a:t>
            </a:r>
            <a:r>
              <a:rPr lang="en-US" dirty="0" smtClean="0"/>
              <a:t>[bold mine].”</a:t>
            </a:r>
          </a:p>
          <a:p>
            <a:endParaRPr lang="en-US" sz="1200" dirty="0"/>
          </a:p>
          <a:p>
            <a:r>
              <a:rPr lang="en-US" dirty="0" smtClean="0"/>
              <a:t>Cassirer modeled each of his three volumes of his Symbolic Forms on a structural analogy of Kant’s three-fold deduction, understood a posteriori &amp; as stages of historical development.</a:t>
            </a:r>
          </a:p>
          <a:p>
            <a:r>
              <a:rPr lang="en-US" dirty="0" smtClean="0"/>
              <a:t>This is </a:t>
            </a:r>
            <a:r>
              <a:rPr lang="en-US" b="1" dirty="0" smtClean="0"/>
              <a:t>an advance over traditional Kant scholarship</a:t>
            </a:r>
            <a:r>
              <a:rPr lang="en-US" dirty="0" smtClean="0"/>
              <a:t>, But Cassirer </a:t>
            </a:r>
            <a:r>
              <a:rPr lang="en-US" b="1" dirty="0" smtClean="0"/>
              <a:t>understands the externality of subjectivity as a conscious creation</a:t>
            </a:r>
            <a:r>
              <a:rPr lang="en-US" dirty="0" smtClean="0"/>
              <a:t> by a pre-existing subject who synthetizes a culturally based object. </a:t>
            </a:r>
          </a:p>
          <a:p>
            <a:endParaRPr lang="en-US" sz="1200" dirty="0"/>
          </a:p>
          <a:p>
            <a:r>
              <a:rPr lang="en-US" dirty="0" smtClean="0"/>
              <a:t>Heidegger, focuses instead on the </a:t>
            </a:r>
            <a:r>
              <a:rPr lang="en-US" b="1" dirty="0" smtClean="0"/>
              <a:t>deep structure of Kant’s argument</a:t>
            </a:r>
            <a:r>
              <a:rPr lang="en-US" dirty="0" smtClean="0"/>
              <a:t>. The </a:t>
            </a:r>
            <a:r>
              <a:rPr lang="en-US" b="1" dirty="0" smtClean="0"/>
              <a:t>three stages of synthesis:  intuition, imagination, and concept, are prior conditions of the possibility of consciousness, hence precognitive.</a:t>
            </a:r>
            <a:r>
              <a:rPr lang="en-US" dirty="0" smtClean="0"/>
              <a:t> The a priori </a:t>
            </a:r>
            <a:r>
              <a:rPr lang="en-US" b="1" dirty="0" smtClean="0"/>
              <a:t>“within us” of space and time </a:t>
            </a:r>
            <a:r>
              <a:rPr lang="en-US" dirty="0" smtClean="0"/>
              <a:t>means not only that </a:t>
            </a:r>
            <a:r>
              <a:rPr lang="en-US" b="1" dirty="0" smtClean="0"/>
              <a:t>subjectivity encompasses the externality of empirical experience</a:t>
            </a:r>
            <a:r>
              <a:rPr lang="en-US" dirty="0" smtClean="0"/>
              <a:t>, but that </a:t>
            </a:r>
            <a:r>
              <a:rPr lang="en-US" b="1" dirty="0" smtClean="0"/>
              <a:t>world is part of</a:t>
            </a:r>
            <a:r>
              <a:rPr lang="en-US" b="1" i="1" dirty="0" smtClean="0"/>
              <a:t> </a:t>
            </a:r>
            <a:r>
              <a:rPr lang="en-US" b="1" i="1" dirty="0" err="1" smtClean="0"/>
              <a:t>Dasein</a:t>
            </a:r>
            <a:r>
              <a:rPr lang="en-US" dirty="0" smtClean="0"/>
              <a:t>. This means that as we become conscious of things, we find ourselves simultaneously in the world with them, a world occupied already by other beings. Therefore, </a:t>
            </a:r>
            <a:r>
              <a:rPr lang="en-US" b="1" dirty="0" smtClean="0"/>
              <a:t>we do not form the world of our choice spontaneously out of logos, but first understand ourselves through the world into which we find ourselves thrown</a:t>
            </a:r>
            <a:r>
              <a:rPr lang="en-US" dirty="0" smtClean="0"/>
              <a:t>. This prior being-in is the foundation of all possible propositions</a:t>
            </a:r>
            <a:r>
              <a:rPr lang="en-US" b="1" dirty="0" smtClean="0"/>
              <a:t>. We live ontologically in relation to truth and falsity prior to any ontic sense of truth.</a:t>
            </a:r>
          </a:p>
          <a:p>
            <a:endParaRPr lang="en-US" dirty="0"/>
          </a:p>
        </p:txBody>
      </p:sp>
    </p:spTree>
    <p:extLst>
      <p:ext uri="{BB962C8B-B14F-4D97-AF65-F5344CB8AC3E}">
        <p14:creationId xmlns:p14="http://schemas.microsoft.com/office/powerpoint/2010/main" val="39895765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304800"/>
            <a:ext cx="8763000" cy="7478970"/>
          </a:xfrm>
          <a:prstGeom prst="rect">
            <a:avLst/>
          </a:prstGeom>
          <a:noFill/>
        </p:spPr>
        <p:txBody>
          <a:bodyPr wrap="square" rtlCol="0">
            <a:spAutoFit/>
          </a:bodyPr>
          <a:lstStyle/>
          <a:p>
            <a:pPr algn="ctr"/>
            <a:r>
              <a:rPr lang="en-US" sz="3600" b="1" dirty="0" smtClean="0"/>
              <a:t>Cassirer and Heidegger: Different Stances</a:t>
            </a:r>
          </a:p>
          <a:p>
            <a:endParaRPr lang="en-US" sz="1200" dirty="0" smtClean="0"/>
          </a:p>
          <a:p>
            <a:r>
              <a:rPr lang="en-US" sz="1200" dirty="0" smtClean="0"/>
              <a:t>Cassirer’s Cartesian-Hegelian-neo-Kantian rationalism found its </a:t>
            </a:r>
            <a:r>
              <a:rPr lang="en-US" sz="1200" b="1" dirty="0" smtClean="0"/>
              <a:t>ultimate confirmation, Cassirer believed, in Quantum Theory</a:t>
            </a:r>
            <a:r>
              <a:rPr lang="en-US" sz="1200" dirty="0" smtClean="0"/>
              <a:t>. He argued this in his book </a:t>
            </a:r>
            <a:r>
              <a:rPr lang="en-US" sz="1200" i="1" dirty="0" smtClean="0"/>
              <a:t>Determinism and Indeterminism in Modern Physics </a:t>
            </a:r>
            <a:r>
              <a:rPr lang="en-US" sz="1200" dirty="0" smtClean="0"/>
              <a:t>(1936), where the necessity of speaking of both particles and waves means  that a single symbol system is inadequate to describe physical reality, and presumably even more so full reality, which will require all the functions of the spirit working together. </a:t>
            </a:r>
          </a:p>
          <a:p>
            <a:endParaRPr lang="en-US" sz="1200" dirty="0"/>
          </a:p>
          <a:p>
            <a:r>
              <a:rPr lang="en-US" sz="1200" dirty="0" smtClean="0"/>
              <a:t>Cassirer’s dream is the complete </a:t>
            </a:r>
            <a:r>
              <a:rPr lang="en-US" sz="1200" b="1" dirty="0" smtClean="0"/>
              <a:t>liberation of the human spirit </a:t>
            </a:r>
            <a:r>
              <a:rPr lang="en-US" sz="1200" dirty="0" smtClean="0"/>
              <a:t>from the primitive participation mystique to the total objectivity of the Theory of Everything. </a:t>
            </a:r>
            <a:r>
              <a:rPr lang="en-US" sz="1200" b="1" dirty="0" smtClean="0"/>
              <a:t>But this dream is an abstraction of consciousness. It is a view from nowhere by nobody, a divine snapshot from outside of existence.  Yet this view is still implicitly dominant in the twenty-first century.</a:t>
            </a:r>
          </a:p>
          <a:p>
            <a:endParaRPr lang="en-US" sz="1200" dirty="0"/>
          </a:p>
          <a:p>
            <a:r>
              <a:rPr lang="en-US" sz="1200" dirty="0" smtClean="0"/>
              <a:t>This is the historically evolved </a:t>
            </a:r>
            <a:r>
              <a:rPr lang="en-US" sz="1200" b="1" dirty="0" smtClean="0"/>
              <a:t>destiny of Aristotle’s identification of human being with the rationality attached to an animal </a:t>
            </a:r>
            <a:r>
              <a:rPr lang="en-US" sz="1200" b="1" i="1" dirty="0" smtClean="0"/>
              <a:t>zoon </a:t>
            </a:r>
            <a:r>
              <a:rPr lang="en-US" sz="1200" b="1" i="1" dirty="0" err="1" smtClean="0"/>
              <a:t>logikon</a:t>
            </a:r>
            <a:r>
              <a:rPr lang="en-US" sz="1200" dirty="0" smtClean="0"/>
              <a:t>. This </a:t>
            </a:r>
            <a:r>
              <a:rPr lang="en-US" sz="1200" b="1" dirty="0" smtClean="0"/>
              <a:t>total deracination of human consciousness</a:t>
            </a:r>
            <a:r>
              <a:rPr lang="en-US" sz="1200" dirty="0" smtClean="0"/>
              <a:t>, produced through a collusion of post-Platonic philosophy, Christianity, and modern technology is manifested here as the Western form of nihilism </a:t>
            </a:r>
            <a:r>
              <a:rPr lang="en-US" sz="1200" b="1" dirty="0" smtClean="0"/>
              <a:t>already diagnosed by Nietzsche</a:t>
            </a:r>
            <a:r>
              <a:rPr lang="en-US" sz="1200" dirty="0" smtClean="0"/>
              <a:t>. But this emptying out of human being and meaning has unlocked simultaneously a powerful increase in control over the material environment. </a:t>
            </a:r>
            <a:r>
              <a:rPr lang="en-US" sz="1200" dirty="0"/>
              <a:t>T</a:t>
            </a:r>
            <a:r>
              <a:rPr lang="en-US" sz="1200" dirty="0" smtClean="0"/>
              <a:t>he paradox is that the very capabilities that have enabled this achievement are ultimately negated by the last step of objectivity, which means </a:t>
            </a:r>
            <a:r>
              <a:rPr lang="en-US" sz="1200" b="1" dirty="0" smtClean="0"/>
              <a:t>the destined erasure of the last trace of the subject</a:t>
            </a:r>
            <a:r>
              <a:rPr lang="en-US" sz="1200" dirty="0" smtClean="0"/>
              <a:t>.   </a:t>
            </a:r>
          </a:p>
          <a:p>
            <a:endParaRPr lang="en-US" sz="1200" dirty="0" smtClean="0"/>
          </a:p>
          <a:p>
            <a:r>
              <a:rPr lang="en-US" sz="1200" dirty="0" smtClean="0"/>
              <a:t>Arising out of the ashes of a destroyed Europe, taking seriously Nietzsche’s, Kierkegaard’s, and Bergson’s diagnosis of the West’s mistaken honoring of reason over life, but going further than Nietzsche’s reversal of Platonism, which preserves the false polarities</a:t>
            </a:r>
            <a:r>
              <a:rPr lang="en-US" sz="1200" b="1" dirty="0" smtClean="0"/>
              <a:t>, Heidegger reopens the question of being</a:t>
            </a:r>
            <a:r>
              <a:rPr lang="en-US" sz="1200" dirty="0" smtClean="0"/>
              <a:t>, left unchallenged by Christian thought where Aristotle had left it to reappear in Hegel. </a:t>
            </a:r>
            <a:r>
              <a:rPr lang="en-US" sz="1200" i="1" dirty="0" smtClean="0"/>
              <a:t>Being and Time </a:t>
            </a:r>
            <a:r>
              <a:rPr lang="en-US" sz="1200" dirty="0" smtClean="0"/>
              <a:t>was the first stage in a lifelong effort by Heidegger </a:t>
            </a:r>
            <a:r>
              <a:rPr lang="en-US" sz="1200" b="1" dirty="0" smtClean="0"/>
              <a:t>to initiate another beginning of Western thought</a:t>
            </a:r>
            <a:r>
              <a:rPr lang="en-US" sz="1200" dirty="0" smtClean="0"/>
              <a:t>, a beginning that would interweave itself with the greatness of the first beginning in order to master it properly for the first time </a:t>
            </a:r>
            <a:r>
              <a:rPr lang="en-US" sz="1200" b="1" dirty="0" smtClean="0"/>
              <a:t>without losing sight of the abyssal nature of being</a:t>
            </a:r>
            <a:r>
              <a:rPr lang="en-US" sz="1200" dirty="0" smtClean="0"/>
              <a:t>.</a:t>
            </a:r>
          </a:p>
          <a:p>
            <a:endParaRPr lang="en-US" sz="1200" dirty="0"/>
          </a:p>
          <a:p>
            <a:r>
              <a:rPr lang="en-US" sz="1200" dirty="0" smtClean="0"/>
              <a:t>Davos fascinates because of its </a:t>
            </a:r>
            <a:r>
              <a:rPr lang="en-US" sz="1200" b="1" dirty="0" smtClean="0"/>
              <a:t>potentiality to split Western philosophical history into two movements</a:t>
            </a:r>
            <a:r>
              <a:rPr lang="en-US" sz="1200" dirty="0" smtClean="0"/>
              <a:t>. On a less grand scale, it marked the end of the dominance of neo-Kantianism. The split between Anglo-American positivism and Continental post-humanism, which Michael Friedman laid at Heidegger’s door, is a small affair compared to </a:t>
            </a:r>
            <a:r>
              <a:rPr lang="en-US" sz="1200" b="1" dirty="0" smtClean="0"/>
              <a:t>the serious rethinking of the nature of being and truth that would integrate these opposites represented by Cassirer and Heidegger.</a:t>
            </a:r>
          </a:p>
          <a:p>
            <a:endParaRPr lang="en-US" sz="1200" dirty="0"/>
          </a:p>
          <a:p>
            <a:r>
              <a:rPr lang="en-US" sz="1200" dirty="0" smtClean="0"/>
              <a:t>Cassirer’ stance is that of a conscious envisioning, a kind of third-party scientific voyeurism, an all-seeing eye that cannot see itself. </a:t>
            </a:r>
            <a:r>
              <a:rPr lang="en-US" sz="1200" dirty="0"/>
              <a:t>Heidegger </a:t>
            </a:r>
            <a:r>
              <a:rPr lang="en-US" sz="1200" dirty="0" smtClean="0"/>
              <a:t>,rejecting the identification of human being with pure consciousness, begins with the pre-conscious awareness of being and explores human being from within being itself as the temporality of existence. </a:t>
            </a:r>
            <a:endParaRPr lang="en-US" sz="1200" dirty="0"/>
          </a:p>
          <a:p>
            <a:endParaRPr lang="en-US" sz="1200" dirty="0" smtClean="0"/>
          </a:p>
          <a:p>
            <a:r>
              <a:rPr lang="en-US" sz="1200" dirty="0" smtClean="0"/>
              <a:t> </a:t>
            </a:r>
          </a:p>
          <a:p>
            <a:endParaRPr lang="en-US" dirty="0"/>
          </a:p>
          <a:p>
            <a:endParaRPr lang="en-US" dirty="0"/>
          </a:p>
        </p:txBody>
      </p:sp>
    </p:spTree>
    <p:extLst>
      <p:ext uri="{BB962C8B-B14F-4D97-AF65-F5344CB8AC3E}">
        <p14:creationId xmlns:p14="http://schemas.microsoft.com/office/powerpoint/2010/main" val="26340604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839200" cy="6432530"/>
          </a:xfrm>
          <a:prstGeom prst="rect">
            <a:avLst/>
          </a:prstGeom>
          <a:noFill/>
        </p:spPr>
        <p:txBody>
          <a:bodyPr wrap="square" rtlCol="0">
            <a:spAutoFit/>
          </a:bodyPr>
          <a:lstStyle/>
          <a:p>
            <a:pPr algn="ctr"/>
            <a:r>
              <a:rPr lang="en-US" sz="3600" b="1" dirty="0" smtClean="0"/>
              <a:t>By the Fourth Exchange Cassirer Recovered</a:t>
            </a:r>
          </a:p>
          <a:p>
            <a:pPr algn="ctr"/>
            <a:endParaRPr lang="en-US" sz="1600" b="1" dirty="0"/>
          </a:p>
          <a:p>
            <a:r>
              <a:rPr lang="en-US" dirty="0" smtClean="0"/>
              <a:t>Cassirer lamented that according to Heidegger, the bridges between them had been destroyed. </a:t>
            </a:r>
          </a:p>
          <a:p>
            <a:pPr lvl="1"/>
            <a:r>
              <a:rPr lang="en-US" dirty="0" smtClean="0"/>
              <a:t>He claimed that after Kant’s so-called Copernican revolution, a unified sense of being was no longer possible. Since each discipline was its own symbolic world, each required its own notion of being as it took shape between subjectivity and its intentional object.</a:t>
            </a:r>
          </a:p>
          <a:p>
            <a:pPr lvl="1"/>
            <a:endParaRPr lang="en-US" dirty="0"/>
          </a:p>
          <a:p>
            <a:r>
              <a:rPr lang="en-US" dirty="0" smtClean="0"/>
              <a:t>Heidegger countered that human </a:t>
            </a:r>
            <a:r>
              <a:rPr lang="en-US" dirty="0" err="1" smtClean="0"/>
              <a:t>Dasein</a:t>
            </a:r>
            <a:r>
              <a:rPr lang="en-US" dirty="0" smtClean="0"/>
              <a:t>, being-here, was prior to both subject and object as well as all conscious disciplines, and that there was no counterpart in Cassirer’s work to describe this precognitive sphere of primordial experience, which Cassirer thought primitive.</a:t>
            </a:r>
          </a:p>
          <a:p>
            <a:endParaRPr lang="en-US" dirty="0"/>
          </a:p>
          <a:p>
            <a:r>
              <a:rPr lang="en-US" dirty="0" smtClean="0"/>
              <a:t>Peter Gordon, in his 2013 Book, </a:t>
            </a:r>
            <a:r>
              <a:rPr lang="en-US" i="1" dirty="0" smtClean="0"/>
              <a:t>Continental Divide: Heidegger, Cassirer, Davos</a:t>
            </a:r>
            <a:r>
              <a:rPr lang="en-US" dirty="0" smtClean="0"/>
              <a:t>, reported that the debate split along archetypal lines that could not be resolved. </a:t>
            </a:r>
          </a:p>
          <a:p>
            <a:pPr lvl="1"/>
            <a:r>
              <a:rPr lang="en-US" dirty="0" smtClean="0"/>
              <a:t>There may be a parallel here to Socrates’ exhorting Athenians to care more for the health of their soul than their wealth in the world around them. </a:t>
            </a:r>
          </a:p>
          <a:p>
            <a:pPr lvl="1"/>
            <a:r>
              <a:rPr lang="en-US" dirty="0" smtClean="0"/>
              <a:t>Heidegger stresses recovering the proper relation to being to escape the nihilism of technology. </a:t>
            </a:r>
          </a:p>
          <a:p>
            <a:r>
              <a:rPr lang="en-US" dirty="0" smtClean="0"/>
              <a:t>Cassirer focused not on the soul but on the rational development of the disciplines. If we regard both modes of human exploration and development important, then there is much still to ponder in the implicit gulf between Cassirer and Heidegger. Since both of them might be somewhat beyond us, we may have to stretch </a:t>
            </a:r>
            <a:r>
              <a:rPr lang="en-US" smtClean="0"/>
              <a:t>a bit before </a:t>
            </a:r>
            <a:r>
              <a:rPr lang="en-US" dirty="0" smtClean="0"/>
              <a:t>we can attempt a synthesis.</a:t>
            </a:r>
          </a:p>
        </p:txBody>
      </p:sp>
    </p:spTree>
    <p:extLst>
      <p:ext uri="{BB962C8B-B14F-4D97-AF65-F5344CB8AC3E}">
        <p14:creationId xmlns:p14="http://schemas.microsoft.com/office/powerpoint/2010/main" val="20348460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5429</TotalTime>
  <Words>3899</Words>
  <Application>Microsoft Office PowerPoint</Application>
  <PresentationFormat>On-screen Show (4:3)</PresentationFormat>
  <Paragraphs>266</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1929 Davos Disputation By Gary R. Brown, Ph.D.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1929 Davos Disputation</dc:title>
  <dc:creator>Gary Brown</dc:creator>
  <cp:lastModifiedBy>Gary Brown</cp:lastModifiedBy>
  <cp:revision>322</cp:revision>
  <cp:lastPrinted>2014-02-12T02:51:45Z</cp:lastPrinted>
  <dcterms:created xsi:type="dcterms:W3CDTF">2014-02-07T22:51:30Z</dcterms:created>
  <dcterms:modified xsi:type="dcterms:W3CDTF">2014-02-26T21:31:59Z</dcterms:modified>
</cp:coreProperties>
</file>