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Default Extension="gif" ContentType="video/unknown"/>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57"/>
  </p:notesMasterIdLst>
  <p:sldIdLst>
    <p:sldId id="256" r:id="rId2"/>
    <p:sldId id="257" r:id="rId3"/>
    <p:sldId id="318" r:id="rId4"/>
    <p:sldId id="304" r:id="rId5"/>
    <p:sldId id="315" r:id="rId6"/>
    <p:sldId id="258" r:id="rId7"/>
    <p:sldId id="282" r:id="rId8"/>
    <p:sldId id="283" r:id="rId9"/>
    <p:sldId id="264" r:id="rId10"/>
    <p:sldId id="259" r:id="rId11"/>
    <p:sldId id="268" r:id="rId12"/>
    <p:sldId id="309" r:id="rId13"/>
    <p:sldId id="265" r:id="rId14"/>
    <p:sldId id="266" r:id="rId15"/>
    <p:sldId id="269" r:id="rId16"/>
    <p:sldId id="270" r:id="rId17"/>
    <p:sldId id="323" r:id="rId18"/>
    <p:sldId id="324" r:id="rId19"/>
    <p:sldId id="308" r:id="rId20"/>
    <p:sldId id="310" r:id="rId21"/>
    <p:sldId id="311" r:id="rId22"/>
    <p:sldId id="271" r:id="rId23"/>
    <p:sldId id="312" r:id="rId24"/>
    <p:sldId id="284" r:id="rId25"/>
    <p:sldId id="273" r:id="rId26"/>
    <p:sldId id="287" r:id="rId27"/>
    <p:sldId id="288" r:id="rId28"/>
    <p:sldId id="289" r:id="rId29"/>
    <p:sldId id="290" r:id="rId30"/>
    <p:sldId id="291" r:id="rId31"/>
    <p:sldId id="281" r:id="rId32"/>
    <p:sldId id="319" r:id="rId33"/>
    <p:sldId id="276" r:id="rId34"/>
    <p:sldId id="275" r:id="rId35"/>
    <p:sldId id="292" r:id="rId36"/>
    <p:sldId id="293" r:id="rId37"/>
    <p:sldId id="294" r:id="rId38"/>
    <p:sldId id="321" r:id="rId39"/>
    <p:sldId id="322" r:id="rId40"/>
    <p:sldId id="295" r:id="rId41"/>
    <p:sldId id="296" r:id="rId42"/>
    <p:sldId id="313" r:id="rId43"/>
    <p:sldId id="285" r:id="rId44"/>
    <p:sldId id="279" r:id="rId45"/>
    <p:sldId id="298" r:id="rId46"/>
    <p:sldId id="299" r:id="rId47"/>
    <p:sldId id="303" r:id="rId48"/>
    <p:sldId id="305" r:id="rId49"/>
    <p:sldId id="297" r:id="rId50"/>
    <p:sldId id="320" r:id="rId51"/>
    <p:sldId id="307" r:id="rId52"/>
    <p:sldId id="301" r:id="rId53"/>
    <p:sldId id="306" r:id="rId54"/>
    <p:sldId id="302" r:id="rId55"/>
    <p:sldId id="286"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86833" autoAdjust="0"/>
  </p:normalViewPr>
  <p:slideViewPr>
    <p:cSldViewPr>
      <p:cViewPr>
        <p:scale>
          <a:sx n="80" d="100"/>
          <a:sy n="80" d="100"/>
        </p:scale>
        <p:origin x="-1824" y="-43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806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68FF28-7A37-47C1-ADF7-3AF4CAAA3F37}" type="datetimeFigureOut">
              <a:rPr lang="en-US" smtClean="0"/>
              <a:pPr/>
              <a:t>11/8/2015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DCCD14-BD20-429E-B3C5-C0A166942E84}" type="slidenum">
              <a:rPr lang="en-US" smtClean="0"/>
              <a:pPr/>
              <a:t>‹#›</a:t>
            </a:fld>
            <a:endParaRPr lang="en-US"/>
          </a:p>
        </p:txBody>
      </p:sp>
    </p:spTree>
    <p:extLst>
      <p:ext uri="{BB962C8B-B14F-4D97-AF65-F5344CB8AC3E}">
        <p14:creationId xmlns:p14="http://schemas.microsoft.com/office/powerpoint/2010/main" xmlns="" val="2571017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terminology</a:t>
            </a:r>
            <a:r>
              <a:rPr lang="en-US" baseline="0" dirty="0" smtClean="0"/>
              <a:t> is from Kant.  How do we know that the phenomenon is in any way an accurate representation of the </a:t>
            </a:r>
            <a:r>
              <a:rPr lang="en-US" baseline="0" dirty="0" err="1" smtClean="0"/>
              <a:t>noumenon</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2</a:t>
            </a:fld>
            <a:endParaRPr lang="en-US"/>
          </a:p>
        </p:txBody>
      </p:sp>
    </p:spTree>
    <p:extLst>
      <p:ext uri="{BB962C8B-B14F-4D97-AF65-F5344CB8AC3E}">
        <p14:creationId xmlns:p14="http://schemas.microsoft.com/office/powerpoint/2010/main" xmlns="" val="1044254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 want you to see is that the mind (struggles to) create some</a:t>
            </a:r>
            <a:r>
              <a:rPr lang="en-US" baseline="0" dirty="0" smtClean="0"/>
              <a:t> plausible phenomenon even out of </a:t>
            </a:r>
            <a:r>
              <a:rPr lang="en-US" baseline="0" dirty="0" err="1" smtClean="0"/>
              <a:t>noumenal</a:t>
            </a:r>
            <a:r>
              <a:rPr lang="en-US" baseline="0" dirty="0" smtClean="0"/>
              <a:t> nonsense.</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3</a:t>
            </a:fld>
            <a:endParaRPr lang="en-US"/>
          </a:p>
        </p:txBody>
      </p:sp>
    </p:spTree>
    <p:extLst>
      <p:ext uri="{BB962C8B-B14F-4D97-AF65-F5344CB8AC3E}">
        <p14:creationId xmlns:p14="http://schemas.microsoft.com/office/powerpoint/2010/main" xmlns="" val="2873189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5</a:t>
            </a:fld>
            <a:endParaRPr lang="en-US"/>
          </a:p>
        </p:txBody>
      </p:sp>
    </p:spTree>
    <p:extLst>
      <p:ext uri="{BB962C8B-B14F-4D97-AF65-F5344CB8AC3E}">
        <p14:creationId xmlns:p14="http://schemas.microsoft.com/office/powerpoint/2010/main" xmlns="" val="454861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t>
            </a:r>
            <a:r>
              <a:rPr lang="en-US" dirty="0" err="1" smtClean="0"/>
              <a:t>mignt</a:t>
            </a:r>
            <a:r>
              <a:rPr lang="en-US" dirty="0" smtClean="0"/>
              <a:t> seem trivial.  I actually want to say a good deal more than this.</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6</a:t>
            </a:fld>
            <a:endParaRPr lang="en-US"/>
          </a:p>
        </p:txBody>
      </p:sp>
    </p:spTree>
    <p:extLst>
      <p:ext uri="{BB962C8B-B14F-4D97-AF65-F5344CB8AC3E}">
        <p14:creationId xmlns:p14="http://schemas.microsoft.com/office/powerpoint/2010/main" xmlns="" val="2150516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inadequacy is not for survival,</a:t>
            </a:r>
            <a:r>
              <a:rPr lang="en-US" baseline="0" dirty="0" smtClean="0"/>
              <a:t> but for accuracy in grasping the noumena. </a:t>
            </a:r>
            <a:r>
              <a:rPr lang="en-US" sz="1200" kern="1200" dirty="0" smtClean="0">
                <a:solidFill>
                  <a:schemeClr val="tx1"/>
                </a:solidFill>
                <a:effectLst/>
                <a:latin typeface="+mn-lt"/>
                <a:ea typeface="+mn-ea"/>
                <a:cs typeface="+mn-cs"/>
              </a:rPr>
              <a:t>Donald Hoffman shows experimental data indicating that evolution doesn’t favor accuracy but quick tricks and hacks. There is a lot of data that</a:t>
            </a:r>
            <a:r>
              <a:rPr lang="en-US" sz="1200" kern="1200" baseline="0" dirty="0" smtClean="0">
                <a:solidFill>
                  <a:schemeClr val="tx1"/>
                </a:solidFill>
                <a:effectLst/>
                <a:latin typeface="+mn-lt"/>
                <a:ea typeface="+mn-ea"/>
                <a:cs typeface="+mn-cs"/>
              </a:rPr>
              <a:t> moves from the eyes to the thalamus, but there is six time as much from the brain’s visual centers to the thalamus.</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7</a:t>
            </a:fld>
            <a:endParaRPr lang="en-US"/>
          </a:p>
        </p:txBody>
      </p:sp>
    </p:spTree>
    <p:extLst>
      <p:ext uri="{BB962C8B-B14F-4D97-AF65-F5344CB8AC3E}">
        <p14:creationId xmlns:p14="http://schemas.microsoft.com/office/powerpoint/2010/main" xmlns="" val="4191919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 Buddha – You will be happier</a:t>
            </a:r>
            <a:r>
              <a:rPr lang="en-US" baseline="0" dirty="0" smtClean="0"/>
              <a:t> if you don’t strive for what you can’t have. </a:t>
            </a:r>
            <a:r>
              <a:rPr lang="en-US" dirty="0" smtClean="0"/>
              <a:t>Zen saying – All affirmations are false. Kant – Knowledge of the Noumena is impossible. Einstein – We must always</a:t>
            </a:r>
            <a:r>
              <a:rPr lang="en-US" baseline="0" dirty="0" smtClean="0"/>
              <a:t> be ready to change our axioms. There is no final physics. </a:t>
            </a:r>
            <a:r>
              <a:rPr lang="en-US" baseline="0" smtClean="0"/>
              <a:t>Kuhn</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8</a:t>
            </a:fld>
            <a:endParaRPr lang="en-US"/>
          </a:p>
        </p:txBody>
      </p:sp>
    </p:spTree>
    <p:extLst>
      <p:ext uri="{BB962C8B-B14F-4D97-AF65-F5344CB8AC3E}">
        <p14:creationId xmlns:p14="http://schemas.microsoft.com/office/powerpoint/2010/main" xmlns="" val="1602811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Argument by example.</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9</a:t>
            </a:fld>
            <a:endParaRPr lang="en-US"/>
          </a:p>
        </p:txBody>
      </p:sp>
    </p:spTree>
    <p:extLst>
      <p:ext uri="{BB962C8B-B14F-4D97-AF65-F5344CB8AC3E}">
        <p14:creationId xmlns:p14="http://schemas.microsoft.com/office/powerpoint/2010/main" xmlns="" val="4110556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 not even saying that</a:t>
            </a:r>
            <a:r>
              <a:rPr lang="en-US" baseline="0" dirty="0" smtClean="0"/>
              <a:t> my interpretation of these episodes is the correct one. (There are as many understandings of Buddhism as there are Buddhists; There are numerous interpretations of Kant; the literature on Einstein is enormous and varied; and … what can I say about cognitive science?) This just demonstrates my conclusions (especially points 1,2,5,6,&amp;7). My own developing understanding of these episodes also illustrates these conclusions. And I dare say you have probably experienced the same. These conclusions describe our own mental development and apply to themselves.</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10</a:t>
            </a:fld>
            <a:endParaRPr lang="en-US"/>
          </a:p>
        </p:txBody>
      </p:sp>
    </p:spTree>
    <p:extLst>
      <p:ext uri="{BB962C8B-B14F-4D97-AF65-F5344CB8AC3E}">
        <p14:creationId xmlns:p14="http://schemas.microsoft.com/office/powerpoint/2010/main" xmlns="" val="1036249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Notice the difference between Noumena and Phenomena</a:t>
            </a:r>
            <a:r>
              <a:rPr lang="en-US" baseline="0" dirty="0" smtClean="0"/>
              <a:t> in these schools. Six schools of </a:t>
            </a:r>
            <a:r>
              <a:rPr lang="en-US" baseline="0" dirty="0" err="1" smtClean="0"/>
              <a:t>sramana</a:t>
            </a:r>
            <a:r>
              <a:rPr lang="en-US" baseline="0" dirty="0" smtClean="0"/>
              <a:t> tradition (including </a:t>
            </a:r>
            <a:r>
              <a:rPr lang="en-US" baseline="0" dirty="0" err="1" smtClean="0"/>
              <a:t>Ajivikas</a:t>
            </a:r>
            <a:r>
              <a:rPr lang="en-US" baseline="0" dirty="0" smtClean="0"/>
              <a:t> – like </a:t>
            </a:r>
            <a:r>
              <a:rPr lang="en-US" baseline="0" dirty="0" err="1" smtClean="0"/>
              <a:t>Carvakas</a:t>
            </a:r>
            <a:r>
              <a:rPr lang="en-US" baseline="0" dirty="0" smtClean="0"/>
              <a:t> – only matter continues, all else is annihilated.) </a:t>
            </a:r>
            <a:r>
              <a:rPr lang="en-US" baseline="0" dirty="0" err="1" smtClean="0"/>
              <a:t>Eternalists</a:t>
            </a:r>
            <a:r>
              <a:rPr lang="en-US" baseline="0" dirty="0" smtClean="0"/>
              <a:t>. Agnostics.</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11</a:t>
            </a:fld>
            <a:endParaRPr lang="en-US"/>
          </a:p>
        </p:txBody>
      </p:sp>
    </p:spTree>
    <p:extLst>
      <p:ext uri="{BB962C8B-B14F-4D97-AF65-F5344CB8AC3E}">
        <p14:creationId xmlns:p14="http://schemas.microsoft.com/office/powerpoint/2010/main" xmlns="" val="3235326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the Vedas, behind (within,</a:t>
            </a:r>
            <a:r>
              <a:rPr lang="en-US" baseline="0" dirty="0" smtClean="0"/>
              <a:t> transcendent, imminent in) all things is Brahman.  Behind all </a:t>
            </a:r>
            <a:r>
              <a:rPr lang="en-US" baseline="0" dirty="0" err="1" smtClean="0"/>
              <a:t>atmans</a:t>
            </a:r>
            <a:r>
              <a:rPr lang="en-US" baseline="0" dirty="0" smtClean="0"/>
              <a:t> is Atman. This is metaphysical </a:t>
            </a:r>
            <a:r>
              <a:rPr lang="en-US" baseline="0" dirty="0" err="1" smtClean="0"/>
              <a:t>nondualism</a:t>
            </a:r>
            <a:r>
              <a:rPr lang="en-US" baseline="0" dirty="0" smtClean="0"/>
              <a:t> but it has huge epistemological implications. Buddha rejects the Brahman and Atman (obviously mental constructs, therefore phenomenal). But he keeps the phenomenal vs. </a:t>
            </a:r>
            <a:r>
              <a:rPr lang="en-US" baseline="0" dirty="0" err="1" smtClean="0"/>
              <a:t>noumenal</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12</a:t>
            </a:fld>
            <a:endParaRPr lang="en-US"/>
          </a:p>
        </p:txBody>
      </p:sp>
    </p:spTree>
    <p:extLst>
      <p:ext uri="{BB962C8B-B14F-4D97-AF65-F5344CB8AC3E}">
        <p14:creationId xmlns:p14="http://schemas.microsoft.com/office/powerpoint/2010/main" xmlns="" val="1044254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the case of Buddhism the problem is dukkha or the inability to enjoy life.  The source of the problem is ignorance and craving, i.e. – mistaken mentation.  The solution involves right conception and right thought and right meditation (plus right action, etc.).  This includes recognition of the impermanence of everything including space and time and the emptiness of concepts such as self, indeed of all concepts.</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13</a:t>
            </a:fld>
            <a:endParaRPr lang="en-US"/>
          </a:p>
        </p:txBody>
      </p:sp>
    </p:spTree>
    <p:extLst>
      <p:ext uri="{BB962C8B-B14F-4D97-AF65-F5344CB8AC3E}">
        <p14:creationId xmlns:p14="http://schemas.microsoft.com/office/powerpoint/2010/main" xmlns="" val="806322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 things we are ignorant of: Dukkha, Impermanence</a:t>
            </a:r>
            <a:r>
              <a:rPr lang="en-US" baseline="0" dirty="0" smtClean="0"/>
              <a:t> &amp; non-self.  </a:t>
            </a:r>
            <a:r>
              <a:rPr lang="en-US" baseline="0" dirty="0" err="1" smtClean="0"/>
              <a:t>Impermance</a:t>
            </a:r>
            <a:r>
              <a:rPr lang="en-US" baseline="0" dirty="0" smtClean="0"/>
              <a:t> might also rule out God.</a:t>
            </a:r>
            <a:endParaRPr lang="en-US" dirty="0" smtClean="0"/>
          </a:p>
          <a:p>
            <a:r>
              <a:rPr lang="en-US" dirty="0" smtClean="0"/>
              <a:t>Note the 5 skandhas are all mental phenomena. So clearly we are dealing here with phenomena not noumena.</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15</a:t>
            </a:fld>
            <a:endParaRPr lang="en-US" dirty="0"/>
          </a:p>
        </p:txBody>
      </p:sp>
    </p:spTree>
    <p:extLst>
      <p:ext uri="{BB962C8B-B14F-4D97-AF65-F5344CB8AC3E}">
        <p14:creationId xmlns:p14="http://schemas.microsoft.com/office/powerpoint/2010/main" xmlns="" val="1725864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Detachment. </a:t>
            </a:r>
            <a:r>
              <a:rPr lang="en-US" sz="1200" kern="1200" dirty="0" err="1" smtClean="0">
                <a:solidFill>
                  <a:schemeClr val="tx1"/>
                </a:solidFill>
                <a:effectLst/>
                <a:latin typeface="+mn-lt"/>
                <a:ea typeface="+mn-ea"/>
                <a:cs typeface="+mn-cs"/>
              </a:rPr>
              <a:t>Shuzan</a:t>
            </a:r>
            <a:r>
              <a:rPr lang="en-US" sz="1200" kern="1200" dirty="0" smtClean="0">
                <a:solidFill>
                  <a:schemeClr val="tx1"/>
                </a:solidFill>
                <a:effectLst/>
                <a:latin typeface="+mn-lt"/>
                <a:ea typeface="+mn-ea"/>
                <a:cs typeface="+mn-cs"/>
              </a:rPr>
              <a:t> held out his short staff and said: “If you call this a short staff you oppose its reality.  If you do not call it a short staff, you ignore the fact.  Now what do you wish to call this?” (see</a:t>
            </a:r>
            <a:r>
              <a:rPr lang="en-US" sz="1200" kern="1200" baseline="0" dirty="0" smtClean="0">
                <a:solidFill>
                  <a:schemeClr val="tx1"/>
                </a:solidFill>
                <a:effectLst/>
                <a:latin typeface="+mn-lt"/>
                <a:ea typeface="+mn-ea"/>
                <a:cs typeface="+mn-cs"/>
              </a:rPr>
              <a:t> “Nothing Exists” ZFZB, p.69 - Zen master </a:t>
            </a:r>
            <a:r>
              <a:rPr lang="en-US" sz="1200" kern="1200" baseline="0" dirty="0" err="1" smtClean="0">
                <a:solidFill>
                  <a:schemeClr val="tx1"/>
                </a:solidFill>
                <a:effectLst/>
                <a:latin typeface="+mn-lt"/>
                <a:ea typeface="+mn-ea"/>
                <a:cs typeface="+mn-cs"/>
              </a:rPr>
              <a:t>Dokuon</a:t>
            </a:r>
            <a:r>
              <a:rPr lang="en-US" sz="1200" kern="1200" baseline="0" dirty="0" smtClean="0">
                <a:solidFill>
                  <a:schemeClr val="tx1"/>
                </a:solidFill>
                <a:effectLst/>
                <a:latin typeface="+mn-lt"/>
                <a:ea typeface="+mn-ea"/>
                <a:cs typeface="+mn-cs"/>
              </a:rPr>
              <a:t>)</a:t>
            </a:r>
            <a:endParaRPr lang="en-US" dirty="0" smtClean="0"/>
          </a:p>
          <a:p>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16</a:t>
            </a:fld>
            <a:endParaRPr lang="en-US"/>
          </a:p>
        </p:txBody>
      </p:sp>
    </p:spTree>
    <p:extLst>
      <p:ext uri="{BB962C8B-B14F-4D97-AF65-F5344CB8AC3E}">
        <p14:creationId xmlns:p14="http://schemas.microsoft.com/office/powerpoint/2010/main" xmlns="" val="3266294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Wikipedia “</a:t>
            </a:r>
            <a:r>
              <a:rPr lang="en-US" dirty="0" err="1" smtClean="0"/>
              <a:t>Nondualism</a:t>
            </a:r>
            <a:r>
              <a:rPr lang="en-US" dirty="0" smtClean="0"/>
              <a:t>”</a:t>
            </a:r>
          </a:p>
          <a:p>
            <a:r>
              <a:rPr lang="en-US" dirty="0" smtClean="0"/>
              <a:t>Nothing you can say about the weather</a:t>
            </a:r>
            <a:r>
              <a:rPr lang="en-US" baseline="0" dirty="0" smtClean="0"/>
              <a:t> in Texas is reliable.</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17</a:t>
            </a:fld>
            <a:endParaRPr lang="en-US"/>
          </a:p>
        </p:txBody>
      </p:sp>
    </p:spTree>
    <p:extLst>
      <p:ext uri="{BB962C8B-B14F-4D97-AF65-F5344CB8AC3E}">
        <p14:creationId xmlns:p14="http://schemas.microsoft.com/office/powerpoint/2010/main" xmlns="" val="4000696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sense something, a cow, a tree, a rock,</a:t>
            </a:r>
            <a:r>
              <a:rPr lang="en-US" baseline="0" dirty="0" smtClean="0"/>
              <a:t> we mentally construct it with an essence, a cow essence, a tree essence, a rock essence. That’s how we choose to perceive it. Phenomenally we give it an essence, a house, a dog, myself. But the </a:t>
            </a:r>
            <a:r>
              <a:rPr lang="en-US" baseline="0" dirty="0" err="1" smtClean="0"/>
              <a:t>Noumenal</a:t>
            </a:r>
            <a:r>
              <a:rPr lang="en-US" baseline="0" dirty="0" smtClean="0"/>
              <a:t> entities lack these characteristics. Should the </a:t>
            </a:r>
            <a:r>
              <a:rPr lang="en-US" baseline="0" dirty="0" err="1" smtClean="0"/>
              <a:t>noumenal</a:t>
            </a:r>
            <a:r>
              <a:rPr lang="en-US" baseline="0" dirty="0" smtClean="0"/>
              <a:t> be regarded as one or many? Now consider the question “Does the self exist?” We also assign it an existence status which the </a:t>
            </a:r>
            <a:r>
              <a:rPr lang="en-US" baseline="0" dirty="0" err="1" smtClean="0"/>
              <a:t>noumena</a:t>
            </a:r>
            <a:r>
              <a:rPr lang="en-US" baseline="0" dirty="0" smtClean="0"/>
              <a:t> does not have. [See 2 truths.] and then we need to get beyond both of those and see the usefulness of both. Then Ignorance ends, craving ceases and so does dukkha.</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18</a:t>
            </a:fld>
            <a:endParaRPr lang="en-US"/>
          </a:p>
        </p:txBody>
      </p:sp>
    </p:spTree>
    <p:extLst>
      <p:ext uri="{BB962C8B-B14F-4D97-AF65-F5344CB8AC3E}">
        <p14:creationId xmlns:p14="http://schemas.microsoft.com/office/powerpoint/2010/main" xmlns="" val="1044254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Illustration of tetralemma</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20</a:t>
            </a:fld>
            <a:endParaRPr lang="en-US" dirty="0"/>
          </a:p>
        </p:txBody>
      </p:sp>
    </p:spTree>
    <p:extLst>
      <p:ext uri="{BB962C8B-B14F-4D97-AF65-F5344CB8AC3E}">
        <p14:creationId xmlns:p14="http://schemas.microsoft.com/office/powerpoint/2010/main" xmlns="" val="3128913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point</a:t>
            </a:r>
            <a:r>
              <a:rPr lang="en-US" baseline="0" dirty="0" smtClean="0"/>
              <a:t> is to present all logical possibilities, and argue against them all. Then one is left with the insight that the concepts are inadequate.</a:t>
            </a:r>
          </a:p>
          <a:p>
            <a:r>
              <a:rPr lang="en-US" baseline="0" dirty="0" smtClean="0"/>
              <a:t>When we see something, a cow, a tree, a rock, etc., we assign it an essence in our phenomenological construction. But the </a:t>
            </a:r>
            <a:r>
              <a:rPr lang="en-US" baseline="0" dirty="0" err="1" smtClean="0"/>
              <a:t>noumenal</a:t>
            </a:r>
            <a:r>
              <a:rPr lang="en-US" baseline="0" dirty="0" smtClean="0"/>
              <a:t> does not have these essences.  We also assign it an existence status which the </a:t>
            </a:r>
            <a:r>
              <a:rPr lang="en-US" baseline="0" dirty="0" err="1" smtClean="0"/>
              <a:t>noumena</a:t>
            </a:r>
            <a:r>
              <a:rPr lang="en-US" baseline="0" dirty="0" smtClean="0"/>
              <a:t> does not have. [See 2 truths.] and then we need to get beyond both of those and see the usefulness of both.</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21</a:t>
            </a:fld>
            <a:endParaRPr lang="en-US" dirty="0"/>
          </a:p>
        </p:txBody>
      </p:sp>
    </p:spTree>
    <p:extLst>
      <p:ext uri="{BB962C8B-B14F-4D97-AF65-F5344CB8AC3E}">
        <p14:creationId xmlns:p14="http://schemas.microsoft.com/office/powerpoint/2010/main" xmlns="" val="538355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Salvation (cessation of dukkha) comes from the realization that we live in a phenomenal and a </a:t>
            </a:r>
            <a:r>
              <a:rPr lang="en-US" dirty="0" err="1" smtClean="0"/>
              <a:t>noumenal</a:t>
            </a:r>
            <a:r>
              <a:rPr lang="en-US" baseline="0" dirty="0" smtClean="0"/>
              <a:t> world and that these are different.</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22</a:t>
            </a:fld>
            <a:endParaRPr lang="en-US"/>
          </a:p>
        </p:txBody>
      </p:sp>
    </p:spTree>
    <p:extLst>
      <p:ext uri="{BB962C8B-B14F-4D97-AF65-F5344CB8AC3E}">
        <p14:creationId xmlns:p14="http://schemas.microsoft.com/office/powerpoint/2010/main" xmlns="" val="5406555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Willy-nilly we must and do build </a:t>
            </a:r>
            <a:r>
              <a:rPr lang="en-US" dirty="0" err="1" smtClean="0"/>
              <a:t>paradigns</a:t>
            </a:r>
            <a:r>
              <a:rPr lang="en-US" dirty="0" smtClean="0"/>
              <a:t>.</a:t>
            </a:r>
            <a:r>
              <a:rPr lang="en-US" baseline="0" dirty="0" smtClean="0"/>
              <a:t> But don’t attach great importance to them.  “All affirmations are false.” “If you meet the Buddha on the road, kill him.” </a:t>
            </a:r>
            <a:r>
              <a:rPr lang="en-US" u="sng" baseline="0" dirty="0" smtClean="0"/>
              <a:t>ZFZB</a:t>
            </a:r>
            <a:r>
              <a:rPr lang="en-US" baseline="0" dirty="0" smtClean="0"/>
              <a:t> p.69. p.124 (</a:t>
            </a:r>
            <a:r>
              <a:rPr lang="en-US" baseline="0" dirty="0" err="1" smtClean="0"/>
              <a:t>Shuzan’s</a:t>
            </a:r>
            <a:r>
              <a:rPr lang="en-US" baseline="0" dirty="0" smtClean="0"/>
              <a:t> short staff) 6&amp;7 are OK as long as we are open to replace them with something better as needed.</a:t>
            </a:r>
          </a:p>
          <a:p>
            <a:r>
              <a:rPr lang="en-US" sz="1200" kern="1200" dirty="0" err="1" smtClean="0">
                <a:solidFill>
                  <a:schemeClr val="tx1"/>
                </a:solidFill>
                <a:effectLst/>
                <a:latin typeface="+mn-lt"/>
                <a:ea typeface="+mn-ea"/>
                <a:cs typeface="+mn-cs"/>
              </a:rPr>
              <a:t>Shuzan’s</a:t>
            </a:r>
            <a:r>
              <a:rPr lang="en-US" sz="1200" kern="1200" dirty="0" smtClean="0">
                <a:solidFill>
                  <a:schemeClr val="tx1"/>
                </a:solidFill>
                <a:effectLst/>
                <a:latin typeface="+mn-lt"/>
                <a:ea typeface="+mn-ea"/>
                <a:cs typeface="+mn-cs"/>
              </a:rPr>
              <a:t> Short Staff [a Zen </a:t>
            </a:r>
            <a:r>
              <a:rPr lang="en-US" sz="1200" kern="1200" dirty="0" err="1" smtClean="0">
                <a:solidFill>
                  <a:schemeClr val="tx1"/>
                </a:solidFill>
                <a:effectLst/>
                <a:latin typeface="+mn-lt"/>
                <a:ea typeface="+mn-ea"/>
                <a:cs typeface="+mn-cs"/>
              </a:rPr>
              <a:t>koan</a:t>
            </a:r>
            <a:r>
              <a:rPr lang="en-US" sz="1200" kern="1200" dirty="0" smtClean="0">
                <a:solidFill>
                  <a:schemeClr val="tx1"/>
                </a:solidFill>
                <a:effectLst/>
                <a:latin typeface="+mn-lt"/>
                <a:ea typeface="+mn-ea"/>
                <a:cs typeface="+mn-cs"/>
              </a:rPr>
              <a:t> from </a:t>
            </a:r>
            <a:r>
              <a:rPr lang="en-US" sz="1200" u="sng" kern="1200" dirty="0" smtClean="0">
                <a:solidFill>
                  <a:schemeClr val="tx1"/>
                </a:solidFill>
                <a:effectLst/>
                <a:latin typeface="+mn-lt"/>
                <a:ea typeface="+mn-ea"/>
                <a:cs typeface="+mn-cs"/>
              </a:rPr>
              <a:t>Zen Flesh, Zen Bones</a:t>
            </a:r>
            <a:r>
              <a:rPr lang="en-US" sz="1200" kern="1200" dirty="0" smtClean="0">
                <a:solidFill>
                  <a:schemeClr val="tx1"/>
                </a:solidFill>
                <a:effectLst/>
                <a:latin typeface="+mn-lt"/>
                <a:ea typeface="+mn-ea"/>
                <a:cs typeface="+mn-cs"/>
              </a:rPr>
              <a:t> p. 124]</a:t>
            </a:r>
          </a:p>
        </p:txBody>
      </p:sp>
      <p:sp>
        <p:nvSpPr>
          <p:cNvPr id="4" name="Slide Number Placeholder 3"/>
          <p:cNvSpPr>
            <a:spLocks noGrp="1"/>
          </p:cNvSpPr>
          <p:nvPr>
            <p:ph type="sldNum" sz="quarter" idx="10"/>
          </p:nvPr>
        </p:nvSpPr>
        <p:spPr/>
        <p:txBody>
          <a:bodyPr/>
          <a:lstStyle/>
          <a:p>
            <a:fld id="{02DCCD14-BD20-429E-B3C5-C0A166942E84}" type="slidenum">
              <a:rPr lang="en-US" smtClean="0"/>
              <a:pPr/>
              <a:t>24</a:t>
            </a:fld>
            <a:endParaRPr lang="en-US"/>
          </a:p>
        </p:txBody>
      </p:sp>
    </p:spTree>
    <p:extLst>
      <p:ext uri="{BB962C8B-B14F-4D97-AF65-F5344CB8AC3E}">
        <p14:creationId xmlns:p14="http://schemas.microsoft.com/office/powerpoint/2010/main" xmlns="" val="37421682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two traditions are rationalism which had reached a high point with the Greeks and then dominated the philosophy of continental Europe from Descartes to Kant, and empiricism which dominated British philosophy from Locke until they began to understand Kant.  By rationalism I refer to that approach to epistemology that gives the key role to reason.  By empiricism I refer to that stance that argues that all our knowledge stems from experience and comes through the senses. [An alternative definition of empiricism is the argument that there is no such thing as synthetic – a priori.]</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25</a:t>
            </a:fld>
            <a:endParaRPr lang="en-US"/>
          </a:p>
        </p:txBody>
      </p:sp>
    </p:spTree>
    <p:extLst>
      <p:ext uri="{BB962C8B-B14F-4D97-AF65-F5344CB8AC3E}">
        <p14:creationId xmlns:p14="http://schemas.microsoft.com/office/powerpoint/2010/main" xmlns="" val="41948900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there are certain patterns of experience or mental structures which shape all our experience, then we could build our</a:t>
            </a:r>
            <a:r>
              <a:rPr lang="en-US" baseline="0" dirty="0" smtClean="0"/>
              <a:t> science on those, because if they always exist we could not experience anything contradictory. </a:t>
            </a:r>
            <a:r>
              <a:rPr lang="en-US" dirty="0" smtClean="0"/>
              <a:t>Of course this requires a more precise and insightful investigation of mental operations than had ever been done before. And of course not every aspect was done perfectly.</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27</a:t>
            </a:fld>
            <a:endParaRPr lang="en-US"/>
          </a:p>
        </p:txBody>
      </p:sp>
    </p:spTree>
    <p:extLst>
      <p:ext uri="{BB962C8B-B14F-4D97-AF65-F5344CB8AC3E}">
        <p14:creationId xmlns:p14="http://schemas.microsoft.com/office/powerpoint/2010/main" xmlns="" val="4001395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lack of knowledge about</a:t>
            </a:r>
            <a:r>
              <a:rPr lang="en-US" baseline="0" dirty="0" smtClean="0"/>
              <a:t> “God,” “soul,” “afterlife” does not mean that the concepts are useless. There is a role for “regulating ideas.” He had to remove knowledge to make room for faith. These ideas are practically inevitable and should play a role in guiding our actions. But they can cause confusion. They spring from the constitution </a:t>
            </a:r>
            <a:r>
              <a:rPr lang="en-US" baseline="0" smtClean="0"/>
              <a:t>of our mind.</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28</a:t>
            </a:fld>
            <a:endParaRPr lang="en-US"/>
          </a:p>
        </p:txBody>
      </p:sp>
    </p:spTree>
    <p:extLst>
      <p:ext uri="{BB962C8B-B14F-4D97-AF65-F5344CB8AC3E}">
        <p14:creationId xmlns:p14="http://schemas.microsoft.com/office/powerpoint/2010/main" xmlns="" val="1432077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Marks of the synthetic a priori are necessity and universality. When we find the synthetic – a priori we will know what must be true of all human experience. Because that is how our minds are constructed. E.g. – Newton’s laws of motion can be derived from what is transcendental. Hume said all knowledge claims are of 2 types. </a:t>
            </a:r>
            <a:r>
              <a:rPr lang="en-US" dirty="0" err="1" smtClean="0">
                <a:effectLst/>
              </a:rPr>
              <a:t>Crusius</a:t>
            </a:r>
            <a:r>
              <a:rPr lang="en-US" dirty="0" smtClean="0">
                <a:effectLst/>
              </a:rPr>
              <a:t> (and Leibniz) speak of Truths of reason and contingent truths.</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29</a:t>
            </a:fld>
            <a:endParaRPr lang="en-US"/>
          </a:p>
        </p:txBody>
      </p:sp>
    </p:spTree>
    <p:extLst>
      <p:ext uri="{BB962C8B-B14F-4D97-AF65-F5344CB8AC3E}">
        <p14:creationId xmlns:p14="http://schemas.microsoft.com/office/powerpoint/2010/main" xmlns="" val="32134394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Aesthetic deals with sensation and the mental forms which enable it. All mathematical knowledge is derived from these “forms.” The time</a:t>
            </a:r>
            <a:r>
              <a:rPr lang="en-US" baseline="0" dirty="0" smtClean="0"/>
              <a:t> &amp; space that we know are phenomenal, </a:t>
            </a:r>
            <a:r>
              <a:rPr lang="en-US" b="1" u="sng" baseline="0" dirty="0" smtClean="0"/>
              <a:t>not </a:t>
            </a:r>
            <a:r>
              <a:rPr lang="en-US" b="1" u="sng" baseline="0" dirty="0" err="1" smtClean="0"/>
              <a:t>noumenal</a:t>
            </a:r>
            <a:r>
              <a:rPr lang="en-US" baseline="0" dirty="0" smtClean="0"/>
              <a:t>. Consider motion in space and time.</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30</a:t>
            </a:fld>
            <a:endParaRPr lang="en-US"/>
          </a:p>
        </p:txBody>
      </p:sp>
    </p:spTree>
    <p:extLst>
      <p:ext uri="{BB962C8B-B14F-4D97-AF65-F5344CB8AC3E}">
        <p14:creationId xmlns:p14="http://schemas.microsoft.com/office/powerpoint/2010/main" xmlns="" val="26260775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Kant draws these from Aristotle’s logic. I.e.– they come from language and logic</a:t>
            </a:r>
            <a:r>
              <a:rPr lang="en-US" baseline="0" dirty="0" smtClean="0"/>
              <a:t> (as stand-ins for evolution).</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31</a:t>
            </a:fld>
            <a:endParaRPr lang="en-US" dirty="0"/>
          </a:p>
        </p:txBody>
      </p:sp>
    </p:spTree>
    <p:extLst>
      <p:ext uri="{BB962C8B-B14F-4D97-AF65-F5344CB8AC3E}">
        <p14:creationId xmlns:p14="http://schemas.microsoft.com/office/powerpoint/2010/main" xmlns="" val="815731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Insofar</a:t>
            </a:r>
            <a:r>
              <a:rPr lang="en-US" baseline="0" dirty="0" smtClean="0"/>
              <a:t> as the Self is phenomenal it is understood with the categories of understanding and is therefore seen as determined or caused. Our brain is wired up that way. Insofar as the Self is </a:t>
            </a:r>
            <a:r>
              <a:rPr lang="en-US" baseline="0" dirty="0" err="1" smtClean="0"/>
              <a:t>noumenal</a:t>
            </a:r>
            <a:r>
              <a:rPr lang="en-US" baseline="0" dirty="0" smtClean="0"/>
              <a:t> it is not determined but free. Otherwise morality and the entire legal system would be pointless and impossible.  Similarly with God.   </a:t>
            </a:r>
          </a:p>
          <a:p>
            <a:r>
              <a:rPr lang="en-US" baseline="0" dirty="0" smtClean="0"/>
              <a:t>Thus we have simultaneously two levels of truth.</a:t>
            </a:r>
          </a:p>
          <a:p>
            <a:r>
              <a:rPr lang="en-US" baseline="0" dirty="0" smtClean="0"/>
              <a:t>These intuitions show up in the moral law also.  In so far as one is intelligent enough to understand one feels the force of “The Categorical  Imperative.” Also in Aesthetics, we intuitively experience delight and aversion. We are wired up that way.</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32</a:t>
            </a:fld>
            <a:endParaRPr lang="en-US"/>
          </a:p>
        </p:txBody>
      </p:sp>
    </p:spTree>
    <p:extLst>
      <p:ext uri="{BB962C8B-B14F-4D97-AF65-F5344CB8AC3E}">
        <p14:creationId xmlns:p14="http://schemas.microsoft.com/office/powerpoint/2010/main" xmlns="" val="1044254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Kant draws his categories from Aristotle’s logic. I.e.– they come from language and logic</a:t>
            </a:r>
            <a:r>
              <a:rPr lang="en-US" baseline="0" dirty="0" smtClean="0"/>
              <a:t> (as stand-ins for evolution). Presumably the forms are evident from considerations of mathematics. Inadequacy is demonstrated in the antinomies and </a:t>
            </a:r>
            <a:r>
              <a:rPr lang="en-US" baseline="0" dirty="0" err="1" smtClean="0"/>
              <a:t>paralogisms</a:t>
            </a:r>
            <a:r>
              <a:rPr lang="en-US" baseline="0" dirty="0" smtClean="0"/>
              <a:t>. Metaphysics illustrates the “choice” of paradigms.</a:t>
            </a:r>
            <a:endParaRPr lang="en-US" dirty="0" smtClean="0"/>
          </a:p>
          <a:p>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33</a:t>
            </a:fld>
            <a:endParaRPr lang="en-US"/>
          </a:p>
        </p:txBody>
      </p:sp>
    </p:spTree>
    <p:extLst>
      <p:ext uri="{BB962C8B-B14F-4D97-AF65-F5344CB8AC3E}">
        <p14:creationId xmlns:p14="http://schemas.microsoft.com/office/powerpoint/2010/main" xmlns="" val="24193202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Maxwell’s equations</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35</a:t>
            </a:fld>
            <a:endParaRPr lang="en-US"/>
          </a:p>
        </p:txBody>
      </p:sp>
    </p:spTree>
    <p:extLst>
      <p:ext uri="{BB962C8B-B14F-4D97-AF65-F5344CB8AC3E}">
        <p14:creationId xmlns:p14="http://schemas.microsoft.com/office/powerpoint/2010/main" xmlns="" val="38427489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 and space are dependent on the observer. They are</a:t>
            </a:r>
            <a:r>
              <a:rPr lang="en-US" baseline="0" dirty="0" smtClean="0"/>
              <a:t> not objective (meaning the measurements, clocks &amp; meter sticks, depend on relative motion).</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36</a:t>
            </a:fld>
            <a:endParaRPr lang="en-US"/>
          </a:p>
        </p:txBody>
      </p:sp>
    </p:spTree>
    <p:extLst>
      <p:ext uri="{BB962C8B-B14F-4D97-AF65-F5344CB8AC3E}">
        <p14:creationId xmlns:p14="http://schemas.microsoft.com/office/powerpoint/2010/main" xmlns="" val="28166420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 concept of time contributes</a:t>
            </a:r>
            <a:r>
              <a:rPr lang="en-US" baseline="0" dirty="0" smtClean="0"/>
              <a:t> to my “space” and your concept of space contributes to my “time.” </a:t>
            </a:r>
            <a:r>
              <a:rPr lang="en-US" baseline="0" dirty="0" err="1" smtClean="0"/>
              <a:t>Minkowski</a:t>
            </a:r>
            <a:r>
              <a:rPr lang="en-US" baseline="0" dirty="0" smtClean="0"/>
              <a:t> &amp; 4-dimensional space-time. But the “independent” concepts of space &amp; time didn’t disappear. (Why not?)</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37</a:t>
            </a:fld>
            <a:endParaRPr lang="en-US"/>
          </a:p>
        </p:txBody>
      </p:sp>
    </p:spTree>
    <p:extLst>
      <p:ext uri="{BB962C8B-B14F-4D97-AF65-F5344CB8AC3E}">
        <p14:creationId xmlns:p14="http://schemas.microsoft.com/office/powerpoint/2010/main" xmlns="" val="20870096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has this not happened? Because the notions of space and time are intuitions built into the brain as formative of all our</a:t>
            </a:r>
            <a:r>
              <a:rPr lang="en-US" baseline="0" dirty="0" smtClean="0"/>
              <a:t> experience.</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38</a:t>
            </a:fld>
            <a:endParaRPr lang="en-US"/>
          </a:p>
        </p:txBody>
      </p:sp>
    </p:spTree>
    <p:extLst>
      <p:ext uri="{BB962C8B-B14F-4D97-AF65-F5344CB8AC3E}">
        <p14:creationId xmlns:p14="http://schemas.microsoft.com/office/powerpoint/2010/main" xmlns="" val="21912256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Putting together many Einstein comments I conclude that Einstein (like Synge) was saying that to</a:t>
            </a:r>
            <a:r>
              <a:rPr lang="en-US" baseline="0" dirty="0" smtClean="0"/>
              <a:t> </a:t>
            </a:r>
            <a:r>
              <a:rPr lang="en-US" u="sng" baseline="0" dirty="0" smtClean="0"/>
              <a:t>understand</a:t>
            </a:r>
            <a:r>
              <a:rPr lang="en-US" baseline="0" dirty="0" smtClean="0"/>
              <a:t> the phenomena is more than to </a:t>
            </a:r>
            <a:r>
              <a:rPr lang="en-US" u="sng" baseline="0" dirty="0" smtClean="0"/>
              <a:t>experience</a:t>
            </a:r>
            <a:r>
              <a:rPr lang="en-US" baseline="0" dirty="0" smtClean="0"/>
              <a:t> them. One must relate the phenomena to some theoretical system which in some way explained </a:t>
            </a:r>
            <a:r>
              <a:rPr lang="en-US" u="sng" baseline="0" dirty="0" smtClean="0"/>
              <a:t>why</a:t>
            </a:r>
            <a:r>
              <a:rPr lang="en-US" baseline="0" dirty="0" smtClean="0"/>
              <a:t> or </a:t>
            </a:r>
            <a:r>
              <a:rPr lang="en-US" u="sng" baseline="0" dirty="0" smtClean="0"/>
              <a:t>how</a:t>
            </a:r>
            <a:r>
              <a:rPr lang="en-US" baseline="0" dirty="0" smtClean="0"/>
              <a:t> those phenomena have the nature that they have and how those phenomena may appear in the future. The first approximation is on the basis of </a:t>
            </a:r>
            <a:r>
              <a:rPr lang="en-US" b="1" u="sng" baseline="0" dirty="0" smtClean="0"/>
              <a:t>primitive intuitions</a:t>
            </a:r>
            <a:r>
              <a:rPr lang="en-US" baseline="0" dirty="0" smtClean="0"/>
              <a:t>. Newtonian mechanics is an improvement on this which utilizes forces, velocities, accelerations collisions and motion thru space and time. But we see it to be inadequate. Better is Special Rel. where Vectors vary with reference frames, but the laws of nature can still be uniform but now expressed in terms of </a:t>
            </a:r>
            <a:r>
              <a:rPr lang="en-US" u="sng" baseline="0" dirty="0" smtClean="0"/>
              <a:t>invariables</a:t>
            </a:r>
            <a:r>
              <a:rPr lang="en-US" baseline="0" dirty="0" smtClean="0"/>
              <a:t> like scalars and </a:t>
            </a:r>
            <a:r>
              <a:rPr lang="en-US" baseline="0" dirty="0" err="1" smtClean="0"/>
              <a:t>dTau</a:t>
            </a:r>
            <a:r>
              <a:rPr lang="en-US" baseline="0" dirty="0" smtClean="0"/>
              <a:t>. But this still doesn’t account for gravity and accelerating reference frames. To see the laws of nature as constant there one must use more complicated Tensors.</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39</a:t>
            </a:fld>
            <a:endParaRPr lang="en-US"/>
          </a:p>
        </p:txBody>
      </p:sp>
    </p:spTree>
    <p:extLst>
      <p:ext uri="{BB962C8B-B14F-4D97-AF65-F5344CB8AC3E}">
        <p14:creationId xmlns:p14="http://schemas.microsoft.com/office/powerpoint/2010/main" xmlns="" val="4084553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Reference https://www.physicsforums.com/threads/speed-of-light.75111/#post-565681.  Some of this comes from the general theory.</a:t>
            </a:r>
          </a:p>
          <a:p>
            <a:r>
              <a:rPr lang="en-US" sz="1200" dirty="0" smtClean="0"/>
              <a:t>Even sequence is not agreed by two correct observers. Of 2 windup watches the running one </a:t>
            </a:r>
            <a:r>
              <a:rPr lang="en-US" sz="1200" smtClean="0"/>
              <a:t>has more mass.</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40</a:t>
            </a:fld>
            <a:endParaRPr lang="en-US"/>
          </a:p>
        </p:txBody>
      </p:sp>
    </p:spTree>
    <p:extLst>
      <p:ext uri="{BB962C8B-B14F-4D97-AF65-F5344CB8AC3E}">
        <p14:creationId xmlns:p14="http://schemas.microsoft.com/office/powerpoint/2010/main" xmlns="" val="28369956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Problem of Space, </a:t>
            </a:r>
            <a:r>
              <a:rPr lang="en-US" dirty="0" err="1" smtClean="0"/>
              <a:t>Aether</a:t>
            </a:r>
            <a:r>
              <a:rPr lang="en-US" dirty="0" smtClean="0"/>
              <a:t>, and the Field in Physics” 1934</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42</a:t>
            </a:fld>
            <a:endParaRPr lang="en-US"/>
          </a:p>
        </p:txBody>
      </p:sp>
    </p:spTree>
    <p:extLst>
      <p:ext uri="{BB962C8B-B14F-4D97-AF65-F5344CB8AC3E}">
        <p14:creationId xmlns:p14="http://schemas.microsoft.com/office/powerpoint/2010/main" xmlns="" val="21847072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 Humans come up with “primitive intuitions.”</a:t>
            </a:r>
          </a:p>
          <a:p>
            <a:r>
              <a:rPr lang="en-US" dirty="0" smtClean="0"/>
              <a:t>4. “Primitive intuitions” are inadequate</a:t>
            </a:r>
            <a:r>
              <a:rPr lang="en-US" baseline="0" dirty="0" smtClean="0"/>
              <a:t> &amp; so we are driven to scientific concepts which are always changing (“evolving”). 6. Primitive, Newtonian, Special Relativity, General Relativity, Unified field theory.</a:t>
            </a:r>
            <a:endParaRPr lang="en-US" dirty="0" smtClean="0"/>
          </a:p>
          <a:p>
            <a:r>
              <a:rPr lang="en-US" dirty="0" smtClean="0"/>
              <a:t>7.</a:t>
            </a:r>
            <a:r>
              <a:rPr lang="en-US" baseline="0" dirty="0" smtClean="0"/>
              <a:t> Under certain conditions we may face the choice of throwing out our conceptual system or accepting it including a flat out contradiction.</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43</a:t>
            </a:fld>
            <a:endParaRPr lang="en-US"/>
          </a:p>
        </p:txBody>
      </p:sp>
    </p:spTree>
    <p:extLst>
      <p:ext uri="{BB962C8B-B14F-4D97-AF65-F5344CB8AC3E}">
        <p14:creationId xmlns:p14="http://schemas.microsoft.com/office/powerpoint/2010/main" xmlns="" val="38050477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Noam Chomsky, Jerry Fodor, Pascal</a:t>
            </a:r>
            <a:r>
              <a:rPr lang="en-US" baseline="0" dirty="0" smtClean="0"/>
              <a:t> Boyer, Justin Barrett</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44</a:t>
            </a:fld>
            <a:endParaRPr lang="en-US"/>
          </a:p>
        </p:txBody>
      </p:sp>
    </p:spTree>
    <p:extLst>
      <p:ext uri="{BB962C8B-B14F-4D97-AF65-F5344CB8AC3E}">
        <p14:creationId xmlns:p14="http://schemas.microsoft.com/office/powerpoint/2010/main" xmlns="" val="29212068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Chomsky coined the phrase “poverty of the stimulus” and postulated a “Universal grammar.”  Invisible green ideas sleep furiously.</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is neither enough time, or enough available information, for any given human to learn from scratch to successfully solve all of the problems that we face in the world. This consideration supports the conclusion that the underlying mechanisms we use to solve the relevant problems are innate (for evolutionary psychologists “innate” is usually interchangeable with “product of natural selection”). If we invoke this argument across the whole range of problem sets that humans face and solve, we arrive at a huge set of innate mechanisms that </a:t>
            </a:r>
            <a:r>
              <a:rPr lang="en-US" dirty="0" err="1" smtClean="0"/>
              <a:t>subserve</a:t>
            </a:r>
            <a:r>
              <a:rPr lang="en-US" dirty="0" smtClean="0"/>
              <a:t> our problem solving abilities, which is another way of saying that we have a massively modular mind.</a:t>
            </a:r>
          </a:p>
          <a:p>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45</a:t>
            </a:fld>
            <a:endParaRPr lang="en-US"/>
          </a:p>
        </p:txBody>
      </p:sp>
    </p:spTree>
    <p:extLst>
      <p:ext uri="{BB962C8B-B14F-4D97-AF65-F5344CB8AC3E}">
        <p14:creationId xmlns:p14="http://schemas.microsoft.com/office/powerpoint/2010/main" xmlns="" val="26249226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Fodor had transducers, input systems (incl. language),</a:t>
            </a:r>
            <a:r>
              <a:rPr lang="en-US" baseline="0" dirty="0" smtClean="0"/>
              <a:t> and central processing.</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49</a:t>
            </a:fld>
            <a:endParaRPr lang="en-US"/>
          </a:p>
        </p:txBody>
      </p:sp>
    </p:spTree>
    <p:extLst>
      <p:ext uri="{BB962C8B-B14F-4D97-AF65-F5344CB8AC3E}">
        <p14:creationId xmlns:p14="http://schemas.microsoft.com/office/powerpoint/2010/main" xmlns="" val="707107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multiple internal</a:t>
            </a:r>
            <a:r>
              <a:rPr lang="en-US" baseline="0" dirty="0" smtClean="0"/>
              <a:t> clock modules and spatial modules.  Recent discovery of neural circuit that prompts one to eat sugar. Face recognition.</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50</a:t>
            </a:fld>
            <a:endParaRPr lang="en-US"/>
          </a:p>
        </p:txBody>
      </p:sp>
    </p:spTree>
    <p:extLst>
      <p:ext uri="{BB962C8B-B14F-4D97-AF65-F5344CB8AC3E}">
        <p14:creationId xmlns:p14="http://schemas.microsoft.com/office/powerpoint/2010/main" xmlns="" val="27346388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Rats and humans have a 2-D grid cell array. Bats have a 3-D</a:t>
            </a:r>
            <a:r>
              <a:rPr lang="en-US" baseline="0" dirty="0" smtClean="0"/>
              <a:t> grid.</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51</a:t>
            </a:fld>
            <a:endParaRPr lang="en-US"/>
          </a:p>
        </p:txBody>
      </p:sp>
    </p:spTree>
    <p:extLst>
      <p:ext uri="{BB962C8B-B14F-4D97-AF65-F5344CB8AC3E}">
        <p14:creationId xmlns:p14="http://schemas.microsoft.com/office/powerpoint/2010/main" xmlns="" val="3282638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Matabelli</a:t>
            </a:r>
            <a:r>
              <a:rPr lang="en-US" dirty="0" smtClean="0"/>
              <a:t> &amp; termites (</a:t>
            </a:r>
            <a:r>
              <a:rPr lang="en-US" dirty="0" err="1" smtClean="0"/>
              <a:t>E.O.Wilson</a:t>
            </a:r>
            <a:r>
              <a:rPr lang="en-US" dirty="0" smtClean="0"/>
              <a:t> &amp; Steven Pinker)</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52</a:t>
            </a:fld>
            <a:endParaRPr lang="en-US"/>
          </a:p>
        </p:txBody>
      </p:sp>
    </p:spTree>
    <p:extLst>
      <p:ext uri="{BB962C8B-B14F-4D97-AF65-F5344CB8AC3E}">
        <p14:creationId xmlns:p14="http://schemas.microsoft.com/office/powerpoint/2010/main" xmlns="" val="40582750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Entorhinal cortex, hippocampal cortex. Notice the grid is flat, not </a:t>
            </a:r>
            <a:r>
              <a:rPr lang="en-US" dirty="0" err="1" smtClean="0"/>
              <a:t>Reimanian</a:t>
            </a:r>
            <a:r>
              <a:rPr lang="en-US" dirty="0" smtClean="0"/>
              <a:t>.</a:t>
            </a:r>
            <a:r>
              <a:rPr lang="en-US" baseline="0" dirty="0" smtClean="0"/>
              <a:t> The reason you think space is Euclidian is that your brain is structured to perceive it so. An example of evolutionary shortcut that saves much effort and confusion.</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53</a:t>
            </a:fld>
            <a:endParaRPr lang="en-US"/>
          </a:p>
        </p:txBody>
      </p:sp>
    </p:spTree>
    <p:extLst>
      <p:ext uri="{BB962C8B-B14F-4D97-AF65-F5344CB8AC3E}">
        <p14:creationId xmlns:p14="http://schemas.microsoft.com/office/powerpoint/2010/main" xmlns="" val="10177532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I came</a:t>
            </a:r>
            <a:r>
              <a:rPr lang="en-US" baseline="0" dirty="0" smtClean="0"/>
              <a:t> across a mental construct that pushed my wife into loving me, would I say she doesn’t love me? Barrett cites a recent survey that over 90% of humans believe in God, or witches, or some supernatural being.</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54</a:t>
            </a:fld>
            <a:endParaRPr lang="en-US"/>
          </a:p>
        </p:txBody>
      </p:sp>
    </p:spTree>
    <p:extLst>
      <p:ext uri="{BB962C8B-B14F-4D97-AF65-F5344CB8AC3E}">
        <p14:creationId xmlns:p14="http://schemas.microsoft.com/office/powerpoint/2010/main" xmlns="" val="31259009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the Australian Jewel </a:t>
            </a:r>
            <a:r>
              <a:rPr lang="en-US" dirty="0" err="1" smtClean="0"/>
              <a:t>Bettle</a:t>
            </a:r>
            <a:r>
              <a:rPr lang="en-US" dirty="0" smtClean="0"/>
              <a:t> (the female is dimpled, glossy and brown). Donald Hoffman’s experiments show that “fitness” is the key to species survival.</a:t>
            </a:r>
            <a:r>
              <a:rPr lang="en-US" baseline="0" dirty="0" smtClean="0"/>
              <a:t> And accurate perception loses out every time to a good trick. Consider the icon on your computer desktop (blue, </a:t>
            </a:r>
            <a:r>
              <a:rPr lang="en-US" baseline="0" dirty="0" err="1" smtClean="0"/>
              <a:t>rectagular</a:t>
            </a:r>
            <a:r>
              <a:rPr lang="en-US" baseline="0" dirty="0" smtClean="0"/>
              <a:t>, lower right corner). Does that mean the file is blue, rectangular, in the lower right corner of computer? Similarly our phenomena are like icons, they hide the details of reality while allowing us to interact with reality. Donald suggests 3 theories: 1) what you see is exactly what is [obviously not so], 2) what you see is the result of a giant machine programming your mind [highly doubtful], 3)what you see is the result of a large number of sentient beings influencing each other [currently exploring] {what you see is provided by God}</a:t>
            </a:r>
            <a:endParaRPr lang="en-US" dirty="0"/>
          </a:p>
        </p:txBody>
      </p:sp>
      <p:sp>
        <p:nvSpPr>
          <p:cNvPr id="4" name="Slide Number Placeholder 3"/>
          <p:cNvSpPr>
            <a:spLocks noGrp="1"/>
          </p:cNvSpPr>
          <p:nvPr>
            <p:ph type="sldNum" sz="quarter" idx="10"/>
          </p:nvPr>
        </p:nvSpPr>
        <p:spPr/>
        <p:txBody>
          <a:bodyPr/>
          <a:lstStyle/>
          <a:p>
            <a:fld id="{02DCCD14-BD20-429E-B3C5-C0A166942E84}" type="slidenum">
              <a:rPr lang="en-US" smtClean="0"/>
              <a:pPr/>
              <a:t>55</a:t>
            </a:fld>
            <a:endParaRPr lang="en-US"/>
          </a:p>
        </p:txBody>
      </p:sp>
    </p:spTree>
    <p:extLst>
      <p:ext uri="{BB962C8B-B14F-4D97-AF65-F5344CB8AC3E}">
        <p14:creationId xmlns:p14="http://schemas.microsoft.com/office/powerpoint/2010/main" xmlns="" val="1549521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File:Kanizsa_triangle.sv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ideo" Target="NULL" TargetMode="External"/><Relationship Id="rId5" Type="http://schemas.openxmlformats.org/officeDocument/2006/relationships/image" Target="../media/image2.png"/><Relationship Id="rId4" Type="http://schemas.microsoft.com/office/2007/relationships/media" Target="../media/media1.gif"/></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en.wikipedia.org/wiki/File:Grey_square_optical_illusion.PNG"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File:Spinning_Dancer.gi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ww.youtube.com/watch?v=I8Bwzkz50BI?t=13" TargetMode="External"/><Relationship Id="rId4" Type="http://schemas.openxmlformats.org/officeDocument/2006/relationships/hyperlink" Target="https://youtu.be/rb1CZfUumDI?t=15"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pdclipart.org/displayimage.php?album=23&amp;pos=54"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hyperlink" Target="http://www.bing.com/images/search?q=buddha+pictures&amp;id=D11EC1B4F631E281DADFA3EF7E9A944D522817E4&amp;FORM=IQFRBA"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en.wikipedia.org/wiki/Nondualis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en.wikipedia.org/wiki/Middle_Way" TargetMode="External"/><Relationship Id="rId5" Type="http://schemas.openxmlformats.org/officeDocument/2006/relationships/hyperlink" Target="https://en.wikipedia.org/wiki/Sunyata" TargetMode="External"/><Relationship Id="rId4" Type="http://schemas.openxmlformats.org/officeDocument/2006/relationships/hyperlink" Target="https://en.wikipedia.org/wiki/Two_truths_doctrin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ww.pdclipart.org/displayimage.php?album=23&amp;pos=54"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en.wikipedia.org/wiki/File:Venn0001.sv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n.wikipedia.org/wiki/Ishvara" TargetMode="External"/><Relationship Id="rId3" Type="http://schemas.openxmlformats.org/officeDocument/2006/relationships/hyperlink" Target="https://en.wikipedia.org/wiki/Nalanda" TargetMode="External"/><Relationship Id="rId7" Type="http://schemas.openxmlformats.org/officeDocument/2006/relationships/hyperlink" Target="https://en.wikipedia.org/wiki/Cheng_Weishi_Lun" TargetMode="External"/><Relationship Id="rId2" Type="http://schemas.openxmlformats.org/officeDocument/2006/relationships/hyperlink" Target="https://en.wikipedia.org/wiki/Xuanzang" TargetMode="External"/><Relationship Id="rId1" Type="http://schemas.openxmlformats.org/officeDocument/2006/relationships/slideLayout" Target="../slideLayouts/slideLayout2.xml"/><Relationship Id="rId6" Type="http://schemas.openxmlformats.org/officeDocument/2006/relationships/hyperlink" Target="https://en.wikipedia.org/wiki/%C5%9A%C4%ABlabhadra" TargetMode="External"/><Relationship Id="rId5" Type="http://schemas.openxmlformats.org/officeDocument/2006/relationships/hyperlink" Target="https://en.wikipedia.org/wiki/Asanga" TargetMode="External"/><Relationship Id="rId4" Type="http://schemas.openxmlformats.org/officeDocument/2006/relationships/hyperlink" Target="https://en.wikipedia.org/wiki/Yogacara"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en.wikipedia.org/wiki/File:Frames_of_reference_in_relative_motion.svg"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jpeg"/><Relationship Id="rId7"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NULL"/><Relationship Id="rId10" Type="http://schemas.openxmlformats.org/officeDocument/2006/relationships/image" Target="../media/image18.jpeg"/><Relationship Id="rId4" Type="http://schemas.openxmlformats.org/officeDocument/2006/relationships/image" Target="../media/image14.png"/><Relationship Id="rId9" Type="http://schemas.openxmlformats.org/officeDocument/2006/relationships/hyperlink" Target="https://www.bing.com/images/search?q=john+tooby&amp;id=DBA46726A807817E9E7404233BAEFEB8C21A851E&amp;FORM=IQFRBA"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en.wikipedia.org/wiki/File:Same_color_illusion_proof2.png"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en.wikipedia.org/wiki/File:Mueller_lyer.svg"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en.wikipedia.org/wiki/File:RatRunningPath.JPG" TargetMode="External"/><Relationship Id="rId7" Type="http://schemas.openxmlformats.org/officeDocument/2006/relationships/hyperlink" Target="https://en.wikipedia.org/wiki/File:Place_Cell_Spiking_Activity_Example.png" TargetMode="External"/><Relationship Id="rId12" Type="http://schemas.openxmlformats.org/officeDocument/2006/relationships/image" Target="../media/image32.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29.jpeg"/><Relationship Id="rId11" Type="http://schemas.openxmlformats.org/officeDocument/2006/relationships/hyperlink" Target="https://en.wikipedia.org/wiki/File:Boundary_cell.png" TargetMode="External"/><Relationship Id="rId5" Type="http://schemas.openxmlformats.org/officeDocument/2006/relationships/hyperlink" Target="https://en.wikipedia.org/wiki/File:Autocorrelationplot_grid_cell.JPG" TargetMode="External"/><Relationship Id="rId10" Type="http://schemas.openxmlformats.org/officeDocument/2006/relationships/image" Target="../media/image31.png"/><Relationship Id="rId4" Type="http://schemas.openxmlformats.org/officeDocument/2006/relationships/image" Target="../media/image28.jpeg"/><Relationship Id="rId9" Type="http://schemas.openxmlformats.org/officeDocument/2006/relationships/hyperlink" Target="https://en.wikipedia.org/wiki/File:Uniform_tiling_63-t2.png"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Noumena, Phenomena, Intuition and Epistemology</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31521847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Phenomena &amp; Noumena</a:t>
            </a:r>
            <a:endParaRPr lang="en-US" dirty="0"/>
          </a:p>
        </p:txBody>
      </p:sp>
      <p:sp>
        <p:nvSpPr>
          <p:cNvPr id="3" name="Content Placeholder 2"/>
          <p:cNvSpPr>
            <a:spLocks noGrp="1"/>
          </p:cNvSpPr>
          <p:nvPr>
            <p:ph idx="1"/>
          </p:nvPr>
        </p:nvSpPr>
        <p:spPr>
          <a:xfrm>
            <a:off x="533400" y="1553472"/>
            <a:ext cx="8229600" cy="4678363"/>
          </a:xfrm>
          <a:ln>
            <a:solidFill>
              <a:schemeClr val="tx1"/>
            </a:solidFill>
          </a:ln>
        </p:spPr>
        <p:txBody>
          <a:bodyPr/>
          <a:lstStyle/>
          <a:p>
            <a:endParaRPr lang="en-US" dirty="0"/>
          </a:p>
        </p:txBody>
      </p:sp>
      <p:cxnSp>
        <p:nvCxnSpPr>
          <p:cNvPr id="6" name="Straight Connector 5"/>
          <p:cNvCxnSpPr>
            <a:stCxn id="4" idx="4"/>
          </p:cNvCxnSpPr>
          <p:nvPr/>
        </p:nvCxnSpPr>
        <p:spPr>
          <a:xfrm>
            <a:off x="2705100" y="4343400"/>
            <a:ext cx="0" cy="990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303086" y="5366585"/>
            <a:ext cx="383726" cy="8811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726461" y="5334000"/>
            <a:ext cx="300178" cy="925428"/>
          </a:xfrm>
          <a:prstGeom prst="line">
            <a:avLst/>
          </a:prstGeom>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895094" y="4595431"/>
            <a:ext cx="198120" cy="108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2705100" y="4648200"/>
            <a:ext cx="7239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2093214" y="4648200"/>
            <a:ext cx="611886"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928366" y="6182205"/>
            <a:ext cx="457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1931670" y="6171537"/>
            <a:ext cx="457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ction Button: Custom 25">
            <a:hlinkClick r:id="" action="ppaction://noaction" highlightClick="1"/>
          </p:cNvPr>
          <p:cNvSpPr/>
          <p:nvPr/>
        </p:nvSpPr>
        <p:spPr>
          <a:xfrm>
            <a:off x="7259193" y="2933700"/>
            <a:ext cx="990600" cy="762000"/>
          </a:xfrm>
          <a:prstGeom prst="actionButtonBlank">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665720" y="3306548"/>
            <a:ext cx="177546" cy="38404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899654" y="2247900"/>
            <a:ext cx="228600" cy="381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lowchart: Extract 24"/>
          <p:cNvSpPr/>
          <p:nvPr/>
        </p:nvSpPr>
        <p:spPr>
          <a:xfrm>
            <a:off x="7106793" y="2247900"/>
            <a:ext cx="1295400" cy="685800"/>
          </a:xfrm>
          <a:prstGeom prst="flowChartExtra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676400" y="2438400"/>
            <a:ext cx="2057400" cy="1905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9" name="Flowchart: Extract 28"/>
          <p:cNvSpPr/>
          <p:nvPr/>
        </p:nvSpPr>
        <p:spPr>
          <a:xfrm>
            <a:off x="2104966" y="2526411"/>
            <a:ext cx="1180778" cy="685800"/>
          </a:xfrm>
          <a:prstGeom prst="flowChartExtra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2242566" y="3221736"/>
            <a:ext cx="914400" cy="51206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2632722" y="3473196"/>
            <a:ext cx="144755" cy="2667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3429000" y="4580450"/>
            <a:ext cx="228600" cy="1388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s://upload.wikimedia.org/wikipedia/commons/thumb/5/55/Kanizsa_triangle.svg/440px-Kanizsa_triangle.svg.png">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915631" y="4191000"/>
            <a:ext cx="1677724" cy="179211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Isosceles Triangle 4"/>
          <p:cNvSpPr/>
          <p:nvPr/>
        </p:nvSpPr>
        <p:spPr>
          <a:xfrm rot="18035851">
            <a:off x="2708574" y="3750379"/>
            <a:ext cx="476980" cy="385863"/>
          </a:xfrm>
          <a:prstGeom prst="triangl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xmlns="" val="23286900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7d</a:t>
            </a:r>
            <a:endParaRPr lang="en-US"/>
          </a:p>
        </p:txBody>
      </p:sp>
      <p:pic>
        <p:nvPicPr>
          <p:cNvPr id="3" name="penrose-triangle-illusion-gif[1].gif">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a:stretch>
            <a:fillRect/>
          </a:stretch>
        </p:blipFill>
        <p:spPr>
          <a:xfrm>
            <a:off x="2667000" y="1905000"/>
            <a:ext cx="3810000" cy="3048000"/>
          </a:xfrm>
          <a:prstGeom prst="rect">
            <a:avLst/>
          </a:prstGeom>
        </p:spPr>
      </p:pic>
      <p:sp>
        <p:nvSpPr>
          <p:cNvPr id="4" name="Rectangle 3"/>
          <p:cNvSpPr/>
          <p:nvPr/>
        </p:nvSpPr>
        <p:spPr>
          <a:xfrm>
            <a:off x="4038600" y="609600"/>
            <a:ext cx="12192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9513887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upload.wikimedia.org/wikipedia/commons/thumb/6/60/Grey_square_optical_illusion.PNG/440px-Grey_square_optical_illusion.PNG">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133600" y="1066800"/>
            <a:ext cx="4648200" cy="4267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934648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hlinkClick r:id="rId3"/>
              </a:rPr>
              <a:t>https</a:t>
            </a:r>
            <a:r>
              <a:rPr lang="en-US" dirty="0">
                <a:hlinkClick r:id="rId3"/>
              </a:rPr>
              <a:t>://</a:t>
            </a:r>
            <a:r>
              <a:rPr lang="en-US" dirty="0" smtClean="0">
                <a:hlinkClick r:id="rId3"/>
              </a:rPr>
              <a:t>en.wikipedia.org/wiki/File:Spinning_Dancer.gif</a:t>
            </a:r>
            <a:endParaRPr lang="en-US" dirty="0" smtClean="0"/>
          </a:p>
          <a:p>
            <a:r>
              <a:rPr lang="en-US" dirty="0">
                <a:hlinkClick r:id="rId4"/>
              </a:rPr>
              <a:t>https://</a:t>
            </a:r>
            <a:r>
              <a:rPr lang="en-US" dirty="0" smtClean="0">
                <a:hlinkClick r:id="rId4"/>
              </a:rPr>
              <a:t>youtu.be/rb1CZfUumDI?t=15</a:t>
            </a:r>
            <a:endParaRPr lang="en-US" dirty="0" smtClean="0"/>
          </a:p>
          <a:p>
            <a:r>
              <a:rPr lang="en-US" dirty="0">
                <a:hlinkClick r:id="rId5"/>
              </a:rPr>
              <a:t>https://</a:t>
            </a:r>
            <a:r>
              <a:rPr lang="en-US" dirty="0" smtClean="0">
                <a:hlinkClick r:id="rId5"/>
              </a:rPr>
              <a:t>www.youtube.com/watch?v=I8Bwzkz50BI?t=13</a:t>
            </a:r>
            <a:endParaRPr lang="en-US" dirty="0" smtClean="0"/>
          </a:p>
          <a:p>
            <a:endParaRPr lang="en-US" dirty="0" smtClean="0"/>
          </a:p>
          <a:p>
            <a:endParaRPr lang="en-US" dirty="0" smtClean="0"/>
          </a:p>
          <a:p>
            <a:endParaRPr lang="en-US" dirty="0" smtClean="0"/>
          </a:p>
          <a:p>
            <a:endParaRPr lang="en-US" dirty="0"/>
          </a:p>
          <a:p>
            <a:endParaRPr lang="en-US" dirty="0"/>
          </a:p>
        </p:txBody>
      </p:sp>
      <p:sp>
        <p:nvSpPr>
          <p:cNvPr id="4" name="Rectangle 3"/>
          <p:cNvSpPr/>
          <p:nvPr/>
        </p:nvSpPr>
        <p:spPr>
          <a:xfrm>
            <a:off x="2286000" y="3105835"/>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xmlns="" val="31535184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Bertrand Russell on Naïve Realism</a:t>
            </a:r>
            <a:endParaRPr lang="en-US" dirty="0"/>
          </a:p>
        </p:txBody>
      </p:sp>
      <p:sp>
        <p:nvSpPr>
          <p:cNvPr id="3" name="Content Placeholder 2"/>
          <p:cNvSpPr>
            <a:spLocks noGrp="1"/>
          </p:cNvSpPr>
          <p:nvPr>
            <p:ph idx="1"/>
          </p:nvPr>
        </p:nvSpPr>
        <p:spPr/>
        <p:txBody>
          <a:bodyPr/>
          <a:lstStyle/>
          <a:p>
            <a:r>
              <a:rPr lang="en-US" dirty="0" smtClean="0"/>
              <a:t>Naïve realism leads to physics.</a:t>
            </a:r>
          </a:p>
          <a:p>
            <a:r>
              <a:rPr lang="en-US" dirty="0" smtClean="0"/>
              <a:t>Physics leads to the rejection of naïve realism.</a:t>
            </a:r>
          </a:p>
          <a:p>
            <a:r>
              <a:rPr lang="en-US" dirty="0" smtClean="0"/>
              <a:t>So if naïve realism is true, it’s false.</a:t>
            </a:r>
            <a:endParaRPr lang="en-US" dirty="0"/>
          </a:p>
        </p:txBody>
      </p:sp>
    </p:spTree>
    <p:extLst>
      <p:ext uri="{BB962C8B-B14F-4D97-AF65-F5344CB8AC3E}">
        <p14:creationId xmlns:p14="http://schemas.microsoft.com/office/powerpoint/2010/main" xmlns="" val="164083942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304800" y="1600200"/>
            <a:ext cx="8763000" cy="4525963"/>
          </a:xfrm>
        </p:spPr>
        <p:txBody>
          <a:bodyPr>
            <a:normAutofit lnSpcReduction="10000"/>
          </a:bodyPr>
          <a:lstStyle/>
          <a:p>
            <a:pPr marL="514350" indent="-514350">
              <a:buFont typeface="+mj-lt"/>
              <a:buAutoNum type="arabicPeriod"/>
            </a:pPr>
            <a:r>
              <a:rPr lang="en-US" dirty="0" smtClean="0"/>
              <a:t>We do not know the </a:t>
            </a:r>
            <a:r>
              <a:rPr lang="en-US" dirty="0" err="1" smtClean="0"/>
              <a:t>noumena</a:t>
            </a:r>
            <a:r>
              <a:rPr lang="en-US" dirty="0" smtClean="0"/>
              <a:t>!</a:t>
            </a:r>
          </a:p>
          <a:p>
            <a:pPr marL="514350" indent="-514350">
              <a:buFont typeface="+mj-lt"/>
              <a:buAutoNum type="arabicPeriod"/>
            </a:pPr>
            <a:r>
              <a:rPr lang="en-US" dirty="0"/>
              <a:t>The mind creates images of the noumena</a:t>
            </a:r>
            <a:r>
              <a:rPr lang="en-US" dirty="0" smtClean="0"/>
              <a:t>!</a:t>
            </a:r>
            <a:r>
              <a:rPr lang="en-US" dirty="0"/>
              <a:t> </a:t>
            </a:r>
            <a:r>
              <a:rPr lang="en-US" sz="1700" dirty="0"/>
              <a:t>We call them “phenomena” by which we </a:t>
            </a:r>
            <a:r>
              <a:rPr lang="en-US" sz="1700" dirty="0" smtClean="0"/>
              <a:t>think we experience </a:t>
            </a:r>
            <a:r>
              <a:rPr lang="en-US" sz="1700" dirty="0"/>
              <a:t>the noumena. These images are consistent with and limited by the structures, functions, and capabilities of the mind. I call the conceptual aspects of these basic human structures or functions “intuitions</a:t>
            </a:r>
            <a:r>
              <a:rPr lang="en-US" sz="1700" dirty="0" smtClean="0"/>
              <a:t>.”</a:t>
            </a:r>
          </a:p>
          <a:p>
            <a:pPr marL="514350" indent="-514350">
              <a:buFont typeface="+mj-lt"/>
              <a:buAutoNum type="arabicPeriod"/>
            </a:pPr>
            <a:r>
              <a:rPr lang="en-US" dirty="0"/>
              <a:t>These </a:t>
            </a:r>
            <a:r>
              <a:rPr lang="en-US" dirty="0" smtClean="0"/>
              <a:t>intuitions </a:t>
            </a:r>
            <a:r>
              <a:rPr lang="en-US" dirty="0"/>
              <a:t>are built by </a:t>
            </a:r>
            <a:r>
              <a:rPr lang="en-US" dirty="0" smtClean="0"/>
              <a:t>mental capacities that have evolved. </a:t>
            </a:r>
            <a:r>
              <a:rPr lang="en-US" sz="1700" dirty="0"/>
              <a:t>They are simplifications of </a:t>
            </a:r>
            <a:r>
              <a:rPr lang="en-US" sz="1700" dirty="0" err="1"/>
              <a:t>noumenal</a:t>
            </a:r>
            <a:r>
              <a:rPr lang="en-US" sz="1700" dirty="0"/>
              <a:t> </a:t>
            </a:r>
            <a:r>
              <a:rPr lang="en-US" sz="1700" dirty="0" smtClean="0"/>
              <a:t>realities (twice removed), suitable </a:t>
            </a:r>
            <a:r>
              <a:rPr lang="en-US" sz="1700" dirty="0"/>
              <a:t>for survival (i.e. – useful but simple – not expensive), and are </a:t>
            </a:r>
            <a:r>
              <a:rPr lang="en-US" sz="1700" dirty="0" smtClean="0"/>
              <a:t>intersubjective (not universal) </a:t>
            </a:r>
            <a:r>
              <a:rPr lang="en-US" sz="1700" dirty="0"/>
              <a:t>since those of us who discuss them are of the same species</a:t>
            </a:r>
            <a:r>
              <a:rPr lang="en-US" sz="1700" dirty="0" smtClean="0"/>
              <a:t>.</a:t>
            </a:r>
          </a:p>
          <a:p>
            <a:pPr marL="514350" indent="-514350">
              <a:buFont typeface="+mj-lt"/>
              <a:buAutoNum type="arabicPeriod"/>
            </a:pPr>
            <a:r>
              <a:rPr lang="en-US" dirty="0" smtClean="0"/>
              <a:t>This Naïve </a:t>
            </a:r>
            <a:r>
              <a:rPr lang="en-US" dirty="0"/>
              <a:t>Realism is inadequate</a:t>
            </a:r>
            <a:r>
              <a:rPr lang="en-US" dirty="0" smtClean="0"/>
              <a:t>! </a:t>
            </a:r>
            <a:r>
              <a:rPr lang="en-US" sz="1700" dirty="0"/>
              <a:t>This widespread, common sense,    epistemology (Things are as they appear to be, i.e. – as I intuitively conceive them to be) is highly misleading. We are constantly finding flaws with it and trying to improve on it or use </a:t>
            </a:r>
            <a:r>
              <a:rPr lang="en-US" sz="1700" dirty="0" smtClean="0"/>
              <a:t>it to deceive someone else.</a:t>
            </a:r>
            <a:endParaRPr lang="en-US" sz="1700" dirty="0"/>
          </a:p>
        </p:txBody>
      </p:sp>
    </p:spTree>
    <p:extLst>
      <p:ext uri="{BB962C8B-B14F-4D97-AF65-F5344CB8AC3E}">
        <p14:creationId xmlns:p14="http://schemas.microsoft.com/office/powerpoint/2010/main" xmlns="" val="3460713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 (continued)</a:t>
            </a:r>
          </a:p>
        </p:txBody>
      </p:sp>
      <p:sp>
        <p:nvSpPr>
          <p:cNvPr id="3" name="Content Placeholder 2"/>
          <p:cNvSpPr>
            <a:spLocks noGrp="1"/>
          </p:cNvSpPr>
          <p:nvPr>
            <p:ph idx="1"/>
          </p:nvPr>
        </p:nvSpPr>
        <p:spPr>
          <a:xfrm>
            <a:off x="0" y="1600200"/>
            <a:ext cx="9144000" cy="4525963"/>
          </a:xfrm>
        </p:spPr>
        <p:txBody>
          <a:bodyPr>
            <a:normAutofit/>
          </a:bodyPr>
          <a:lstStyle/>
          <a:p>
            <a:pPr marL="514350" indent="-514350">
              <a:buFont typeface="+mj-lt"/>
              <a:buAutoNum type="arabicPeriod" startAt="5"/>
            </a:pPr>
            <a:r>
              <a:rPr lang="en-US" dirty="0"/>
              <a:t>Absolute proof about the noumena doesn’t exist</a:t>
            </a:r>
            <a:r>
              <a:rPr lang="en-US" dirty="0" smtClean="0"/>
              <a:t>!</a:t>
            </a:r>
            <a:r>
              <a:rPr lang="en-US" dirty="0"/>
              <a:t> </a:t>
            </a:r>
            <a:r>
              <a:rPr lang="en-US" sz="1700" dirty="0"/>
              <a:t>Proof is contingent on fundamental assumptions. As we replace assumptions with other assumptions  which we find “better,” we find that what we thought obvious has become false (or an approximation at best).</a:t>
            </a:r>
          </a:p>
          <a:p>
            <a:pPr marL="514350" indent="-514350">
              <a:buFont typeface="+mj-lt"/>
              <a:buAutoNum type="arabicPeriod" startAt="5"/>
            </a:pPr>
            <a:r>
              <a:rPr lang="en-US" dirty="0"/>
              <a:t>What we actually do is to “choose” a </a:t>
            </a:r>
            <a:r>
              <a:rPr lang="en-US" dirty="0" smtClean="0"/>
              <a:t>paradigm</a:t>
            </a:r>
            <a:r>
              <a:rPr lang="en-US" sz="1600" dirty="0" smtClean="0"/>
              <a:t> </a:t>
            </a:r>
            <a:r>
              <a:rPr lang="en-US" sz="1700" dirty="0" smtClean="0"/>
              <a:t>which </a:t>
            </a:r>
            <a:r>
              <a:rPr lang="en-US" sz="1700" dirty="0"/>
              <a:t>has been </a:t>
            </a:r>
            <a:r>
              <a:rPr lang="en-US" sz="1700" dirty="0" smtClean="0"/>
              <a:t>created </a:t>
            </a:r>
            <a:r>
              <a:rPr lang="en-US" sz="1700" dirty="0"/>
              <a:t>by us or adopted or adapted  from opinions held by others. The “choice” is sometimes unconscious or coerced but is nonetheless a choice. We don’t all make the same choice which is one source of so much discord.</a:t>
            </a:r>
          </a:p>
          <a:p>
            <a:pPr marL="514350" indent="-514350">
              <a:buFont typeface="+mj-lt"/>
              <a:buAutoNum type="arabicPeriod" startAt="5"/>
            </a:pPr>
            <a:r>
              <a:rPr lang="en-US" dirty="0"/>
              <a:t>We Each build a network of concepts</a:t>
            </a:r>
            <a:r>
              <a:rPr lang="en-US" dirty="0" smtClean="0"/>
              <a:t>. </a:t>
            </a:r>
            <a:r>
              <a:rPr lang="en-US" sz="1700" dirty="0"/>
              <a:t>Evidence contrary to any given piece of that network can be added to the network by adjusting other parts of the network</a:t>
            </a:r>
            <a:r>
              <a:rPr lang="en-US" sz="1700" dirty="0" smtClean="0"/>
              <a:t>. Or perhaps we change the paradigm.</a:t>
            </a:r>
            <a:endParaRPr lang="en-US" sz="1700" dirty="0"/>
          </a:p>
        </p:txBody>
      </p:sp>
    </p:spTree>
    <p:extLst>
      <p:ext uri="{BB962C8B-B14F-4D97-AF65-F5344CB8AC3E}">
        <p14:creationId xmlns:p14="http://schemas.microsoft.com/office/powerpoint/2010/main" xmlns="" val="42547931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Episodes</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4000" dirty="0" smtClean="0"/>
              <a:t>Early Buddhism</a:t>
            </a:r>
          </a:p>
          <a:p>
            <a:pPr marL="514350" indent="-514350">
              <a:buFont typeface="+mj-lt"/>
              <a:buAutoNum type="arabicPeriod"/>
            </a:pPr>
            <a:r>
              <a:rPr lang="en-US" sz="4000" dirty="0" smtClean="0"/>
              <a:t>Immanuel Kant’s Copernican Revolution of the mind</a:t>
            </a:r>
          </a:p>
          <a:p>
            <a:pPr marL="514350" indent="-514350">
              <a:buFont typeface="+mj-lt"/>
              <a:buAutoNum type="arabicPeriod"/>
            </a:pPr>
            <a:r>
              <a:rPr lang="en-US" sz="4000" dirty="0" smtClean="0"/>
              <a:t>Albert Einstein’s Relativity theory</a:t>
            </a:r>
          </a:p>
          <a:p>
            <a:pPr marL="514350" indent="-514350">
              <a:buFont typeface="+mj-lt"/>
              <a:buAutoNum type="arabicPeriod"/>
            </a:pPr>
            <a:r>
              <a:rPr lang="en-US" sz="4000" dirty="0" smtClean="0"/>
              <a:t>Cognitive Science</a:t>
            </a:r>
          </a:p>
          <a:p>
            <a:pPr marL="514350" indent="-514350">
              <a:buFont typeface="+mj-lt"/>
              <a:buAutoNum type="arabicPeriod"/>
            </a:pPr>
            <a:endParaRPr lang="en-US" sz="4000" dirty="0"/>
          </a:p>
        </p:txBody>
      </p:sp>
    </p:spTree>
    <p:extLst>
      <p:ext uri="{BB962C8B-B14F-4D97-AF65-F5344CB8AC3E}">
        <p14:creationId xmlns:p14="http://schemas.microsoft.com/office/powerpoint/2010/main" xmlns="" val="19292393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lstStyle/>
          <a:p>
            <a:r>
              <a:rPr lang="en-US" dirty="0" smtClean="0"/>
              <a:t>Disclaimers</a:t>
            </a:r>
            <a:endParaRPr lang="en-US" dirty="0"/>
          </a:p>
        </p:txBody>
      </p:sp>
      <p:sp>
        <p:nvSpPr>
          <p:cNvPr id="3" name="Content Placeholder 2"/>
          <p:cNvSpPr>
            <a:spLocks noGrp="1"/>
          </p:cNvSpPr>
          <p:nvPr>
            <p:ph idx="1"/>
          </p:nvPr>
        </p:nvSpPr>
        <p:spPr>
          <a:xfrm>
            <a:off x="457200" y="1143000"/>
            <a:ext cx="8229600" cy="5486400"/>
          </a:xfrm>
        </p:spPr>
        <p:txBody>
          <a:bodyPr>
            <a:normAutofit/>
          </a:bodyPr>
          <a:lstStyle/>
          <a:p>
            <a:r>
              <a:rPr lang="en-US" dirty="0" smtClean="0"/>
              <a:t>My primary interest is Epistemology.</a:t>
            </a:r>
          </a:p>
          <a:p>
            <a:r>
              <a:rPr lang="en-US" dirty="0" smtClean="0"/>
              <a:t>I am not trying to argue that views expressed in these episodes are correct; but that they exemplify good practice in epistemology.</a:t>
            </a:r>
          </a:p>
          <a:p>
            <a:r>
              <a:rPr lang="en-US" dirty="0" smtClean="0"/>
              <a:t>These four episodes are selected because they had an impact on me personally. There are thousands of other choices that could have been used.</a:t>
            </a:r>
          </a:p>
          <a:p>
            <a:r>
              <a:rPr lang="en-US" dirty="0" smtClean="0"/>
              <a:t>I am not taking time to give a full exposition of these episodes, but you can ask questions.</a:t>
            </a:r>
          </a:p>
          <a:p>
            <a:endParaRPr lang="en-US" dirty="0"/>
          </a:p>
        </p:txBody>
      </p:sp>
    </p:spTree>
    <p:extLst>
      <p:ext uri="{BB962C8B-B14F-4D97-AF65-F5344CB8AC3E}">
        <p14:creationId xmlns:p14="http://schemas.microsoft.com/office/powerpoint/2010/main" xmlns="" val="14115290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200" dirty="0"/>
              <a:t>Over 2500 years ago in India there were numerous schools of thought about what was real </a:t>
            </a:r>
            <a:r>
              <a:rPr lang="en-US" sz="3200" dirty="0" smtClean="0"/>
              <a:t>or important. </a:t>
            </a:r>
            <a:endParaRPr lang="en-US" sz="3200" dirty="0"/>
          </a:p>
        </p:txBody>
      </p:sp>
      <p:sp>
        <p:nvSpPr>
          <p:cNvPr id="3" name="Content Placeholder 2"/>
          <p:cNvSpPr>
            <a:spLocks noGrp="1"/>
          </p:cNvSpPr>
          <p:nvPr>
            <p:ph idx="1"/>
          </p:nvPr>
        </p:nvSpPr>
        <p:spPr>
          <a:xfrm>
            <a:off x="0" y="1295400"/>
            <a:ext cx="9144000" cy="5562600"/>
          </a:xfrm>
        </p:spPr>
        <p:txBody>
          <a:bodyPr>
            <a:normAutofit fontScale="92500" lnSpcReduction="10000"/>
          </a:bodyPr>
          <a:lstStyle/>
          <a:p>
            <a:r>
              <a:rPr lang="en-US" dirty="0" err="1" smtClean="0"/>
              <a:t>Carvakas</a:t>
            </a:r>
            <a:endParaRPr lang="en-US" sz="2400" dirty="0" smtClean="0"/>
          </a:p>
          <a:p>
            <a:pPr lvl="1"/>
            <a:r>
              <a:rPr lang="en-US" sz="2400" dirty="0" smtClean="0"/>
              <a:t>Perception (empiricism) is the only sure source of knowledge.</a:t>
            </a:r>
          </a:p>
          <a:p>
            <a:pPr lvl="1"/>
            <a:r>
              <a:rPr lang="en-US" sz="2400" dirty="0"/>
              <a:t>Moksha, afterlife, reincarnation, samsara, karma and religious rites and texts were all rejected</a:t>
            </a:r>
            <a:r>
              <a:rPr lang="en-US" sz="2400" dirty="0" smtClean="0"/>
              <a:t>.</a:t>
            </a:r>
          </a:p>
          <a:p>
            <a:pPr lvl="1"/>
            <a:r>
              <a:rPr lang="en-US" sz="2400" dirty="0"/>
              <a:t>Mater only is real</a:t>
            </a:r>
            <a:r>
              <a:rPr lang="en-US" sz="2400" dirty="0" smtClean="0"/>
              <a:t>.</a:t>
            </a:r>
          </a:p>
          <a:p>
            <a:pPr lvl="1"/>
            <a:r>
              <a:rPr lang="en-US" sz="2400" dirty="0"/>
              <a:t>Hedonism is recommended.</a:t>
            </a:r>
            <a:endParaRPr lang="en-US" sz="2400" dirty="0" smtClean="0"/>
          </a:p>
          <a:p>
            <a:r>
              <a:rPr lang="en-US" dirty="0" smtClean="0"/>
              <a:t>Jains</a:t>
            </a:r>
          </a:p>
          <a:p>
            <a:pPr lvl="1"/>
            <a:r>
              <a:rPr lang="en-US" sz="2400" dirty="0" smtClean="0"/>
              <a:t>Souls and matter are real. Souls are tainted with karma matter which obscures truth.</a:t>
            </a:r>
          </a:p>
          <a:p>
            <a:pPr lvl="1"/>
            <a:r>
              <a:rPr lang="en-US" sz="2400" dirty="0"/>
              <a:t>By ascetic practices one could purify the soul and realize the truth.</a:t>
            </a:r>
            <a:endParaRPr lang="en-US" sz="2400" dirty="0" smtClean="0"/>
          </a:p>
          <a:p>
            <a:r>
              <a:rPr lang="en-US" dirty="0" smtClean="0"/>
              <a:t>Orthodox Hindus</a:t>
            </a:r>
          </a:p>
          <a:p>
            <a:pPr lvl="1"/>
            <a:r>
              <a:rPr lang="en-US" sz="2600" dirty="0" smtClean="0"/>
              <a:t>Non-dualism </a:t>
            </a:r>
            <a:r>
              <a:rPr lang="en-US" sz="2600" dirty="0"/>
              <a:t>meant that behind atman (self) there was Atman and behind the </a:t>
            </a:r>
            <a:r>
              <a:rPr lang="en-US" sz="2600" dirty="0" err="1" smtClean="0"/>
              <a:t>noumena</a:t>
            </a:r>
            <a:r>
              <a:rPr lang="en-US" sz="2600" dirty="0" smtClean="0"/>
              <a:t> </a:t>
            </a:r>
            <a:r>
              <a:rPr lang="en-US" sz="2600" dirty="0"/>
              <a:t>of the world there was Brahman and Atman = </a:t>
            </a:r>
            <a:r>
              <a:rPr lang="en-US" sz="2600" dirty="0" err="1"/>
              <a:t>Braman</a:t>
            </a:r>
            <a:r>
              <a:rPr lang="en-US" sz="2600" dirty="0"/>
              <a:t>.</a:t>
            </a:r>
            <a:r>
              <a:rPr lang="en-US" dirty="0"/>
              <a:t> </a:t>
            </a:r>
            <a:endParaRPr lang="en-US" dirty="0" smtClean="0"/>
          </a:p>
          <a:p>
            <a:endParaRPr lang="en-US" dirty="0"/>
          </a:p>
        </p:txBody>
      </p:sp>
    </p:spTree>
    <p:extLst>
      <p:ext uri="{BB962C8B-B14F-4D97-AF65-F5344CB8AC3E}">
        <p14:creationId xmlns:p14="http://schemas.microsoft.com/office/powerpoint/2010/main" xmlns="" val="30460405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a:xfrm>
            <a:off x="533400" y="1299440"/>
            <a:ext cx="7772400" cy="5562600"/>
          </a:xfrm>
          <a:prstGeom prst="ellipse">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676400" y="2438400"/>
            <a:ext cx="2057400" cy="2057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457200" y="274638"/>
            <a:ext cx="8229600" cy="1020762"/>
          </a:xfrm>
        </p:spPr>
        <p:txBody>
          <a:bodyPr/>
          <a:lstStyle/>
          <a:p>
            <a:r>
              <a:rPr lang="en-US" dirty="0" err="1" smtClean="0"/>
              <a:t>Advaita</a:t>
            </a:r>
            <a:r>
              <a:rPr lang="en-US" dirty="0" smtClean="0"/>
              <a:t> (Brahman = Atman)</a:t>
            </a:r>
            <a:endParaRPr lang="en-US" dirty="0"/>
          </a:p>
        </p:txBody>
      </p:sp>
      <p:cxnSp>
        <p:nvCxnSpPr>
          <p:cNvPr id="6" name="Straight Connector 5"/>
          <p:cNvCxnSpPr>
            <a:stCxn id="4" idx="4"/>
          </p:cNvCxnSpPr>
          <p:nvPr/>
        </p:nvCxnSpPr>
        <p:spPr>
          <a:xfrm>
            <a:off x="2705100" y="4495800"/>
            <a:ext cx="0" cy="838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303086" y="5366585"/>
            <a:ext cx="383726" cy="8811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726461" y="5334000"/>
            <a:ext cx="300178" cy="925428"/>
          </a:xfrm>
          <a:prstGeom prst="line">
            <a:avLst/>
          </a:prstGeom>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895094" y="4595431"/>
            <a:ext cx="198120" cy="108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2705100" y="4648200"/>
            <a:ext cx="7239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2093214" y="4648200"/>
            <a:ext cx="611886"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928366" y="6182205"/>
            <a:ext cx="457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1931670" y="6171537"/>
            <a:ext cx="457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ction Button: Custom 25">
            <a:hlinkClick r:id="" action="ppaction://noaction" highlightClick="1"/>
          </p:cNvPr>
          <p:cNvSpPr/>
          <p:nvPr/>
        </p:nvSpPr>
        <p:spPr>
          <a:xfrm>
            <a:off x="5410200" y="3518916"/>
            <a:ext cx="990600" cy="762000"/>
          </a:xfrm>
          <a:prstGeom prst="actionButtonBlank">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5816727" y="3888716"/>
            <a:ext cx="177546" cy="38404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172200" y="3031236"/>
            <a:ext cx="228600" cy="381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lowchart: Extract 24"/>
          <p:cNvSpPr/>
          <p:nvPr/>
        </p:nvSpPr>
        <p:spPr>
          <a:xfrm>
            <a:off x="5257800" y="2833116"/>
            <a:ext cx="1295400" cy="685800"/>
          </a:xfrm>
          <a:prstGeom prst="flowChartExtra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Extract 28"/>
          <p:cNvSpPr/>
          <p:nvPr/>
        </p:nvSpPr>
        <p:spPr>
          <a:xfrm>
            <a:off x="2104966" y="2535936"/>
            <a:ext cx="1180778" cy="685800"/>
          </a:xfrm>
          <a:prstGeom prst="flowChartExtra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2242566" y="3221736"/>
            <a:ext cx="914400" cy="51206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2632722" y="3473196"/>
            <a:ext cx="144755" cy="2667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3429000" y="4580450"/>
            <a:ext cx="228600" cy="1388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oon 4"/>
          <p:cNvSpPr/>
          <p:nvPr/>
        </p:nvSpPr>
        <p:spPr>
          <a:xfrm>
            <a:off x="6400800" y="2286000"/>
            <a:ext cx="228600" cy="381000"/>
          </a:xfrm>
          <a:prstGeom prst="moon">
            <a:avLst/>
          </a:prstGeom>
          <a:solidFill>
            <a:schemeClr val="accent4">
              <a:lumMod val="60000"/>
              <a:lumOff val="40000"/>
            </a:schemeClr>
          </a:solidFill>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oon 6"/>
          <p:cNvSpPr/>
          <p:nvPr/>
        </p:nvSpPr>
        <p:spPr>
          <a:xfrm>
            <a:off x="3285744" y="2833116"/>
            <a:ext cx="143256" cy="198120"/>
          </a:xfrm>
          <a:prstGeom prst="mo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order Terrier clip art">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410200" y="4595431"/>
            <a:ext cx="952500" cy="790576"/>
          </a:xfrm>
          <a:prstGeom prst="rect">
            <a:avLst/>
          </a:prstGeom>
          <a:solidFill>
            <a:schemeClr val="bg1"/>
          </a:solidFill>
        </p:spPr>
      </p:pic>
      <p:sp>
        <p:nvSpPr>
          <p:cNvPr id="3" name="Content Placeholder 2"/>
          <p:cNvSpPr>
            <a:spLocks noGrp="1"/>
          </p:cNvSpPr>
          <p:nvPr>
            <p:ph idx="1"/>
          </p:nvPr>
        </p:nvSpPr>
        <p:spPr>
          <a:xfrm>
            <a:off x="0" y="1553470"/>
            <a:ext cx="9144000" cy="5099416"/>
          </a:xfrm>
          <a:ln>
            <a:solidFill>
              <a:schemeClr val="bg1"/>
            </a:solidFill>
            <a:prstDash val="sysDash"/>
          </a:ln>
          <a:effectLst>
            <a:innerShdw blurRad="63500" dist="50800" dir="13500000">
              <a:prstClr val="black">
                <a:alpha val="50000"/>
              </a:prstClr>
            </a:innerShdw>
          </a:effectLst>
        </p:spPr>
        <p:txBody>
          <a:bodyPr/>
          <a:lstStyle/>
          <a:p>
            <a:endParaRPr lang="en-US" dirty="0"/>
          </a:p>
        </p:txBody>
      </p:sp>
      <p:pic>
        <p:nvPicPr>
          <p:cNvPr id="1028" name="Picture 4" descr="Border Terrier clip art">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330583" y="3769891"/>
            <a:ext cx="749033" cy="62169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529709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838200"/>
          </a:xfrm>
        </p:spPr>
        <p:txBody>
          <a:bodyPr>
            <a:normAutofit fontScale="90000"/>
          </a:bodyPr>
          <a:lstStyle/>
          <a:p>
            <a:r>
              <a:rPr lang="en-US" sz="4000" dirty="0"/>
              <a:t>Siddhartha</a:t>
            </a:r>
            <a:r>
              <a:rPr lang="en-US" sz="3100" dirty="0"/>
              <a:t> </a:t>
            </a:r>
            <a:r>
              <a:rPr lang="en-US" sz="4000" dirty="0"/>
              <a:t>Gautama</a:t>
            </a:r>
            <a:r>
              <a:rPr lang="en-US" sz="3100" dirty="0"/>
              <a:t> (Buddha) is best seen as a doctor.</a:t>
            </a:r>
            <a:r>
              <a:rPr lang="en-US" dirty="0"/>
              <a:t/>
            </a:r>
            <a:br>
              <a:rPr lang="en-US" dirty="0"/>
            </a:br>
            <a:endParaRPr lang="en-US" dirty="0"/>
          </a:p>
        </p:txBody>
      </p:sp>
      <p:sp>
        <p:nvSpPr>
          <p:cNvPr id="5" name="Content Placeholder 4"/>
          <p:cNvSpPr>
            <a:spLocks noGrp="1"/>
          </p:cNvSpPr>
          <p:nvPr>
            <p:ph idx="1"/>
          </p:nvPr>
        </p:nvSpPr>
        <p:spPr>
          <a:xfrm>
            <a:off x="3575050" y="273050"/>
            <a:ext cx="5340350" cy="5853113"/>
          </a:xfrm>
        </p:spPr>
        <p:txBody>
          <a:bodyPr/>
          <a:lstStyle/>
          <a:p>
            <a:endParaRPr lang="en-US" dirty="0"/>
          </a:p>
        </p:txBody>
      </p:sp>
      <p:sp>
        <p:nvSpPr>
          <p:cNvPr id="6" name="Text Placeholder 5"/>
          <p:cNvSpPr>
            <a:spLocks noGrp="1"/>
          </p:cNvSpPr>
          <p:nvPr>
            <p:ph type="body" sz="half" idx="2"/>
          </p:nvPr>
        </p:nvSpPr>
        <p:spPr>
          <a:xfrm>
            <a:off x="457200" y="762000"/>
            <a:ext cx="4114800" cy="5364163"/>
          </a:xfrm>
        </p:spPr>
        <p:txBody>
          <a:bodyPr/>
          <a:lstStyle/>
          <a:p>
            <a:endParaRPr lang="en-US" dirty="0" smtClean="0"/>
          </a:p>
          <a:p>
            <a:endParaRPr lang="en-US" dirty="0"/>
          </a:p>
          <a:p>
            <a:pPr marL="342900" indent="-342900">
              <a:buAutoNum type="arabicPeriod"/>
            </a:pPr>
            <a:r>
              <a:rPr lang="en-US" sz="3200" dirty="0" smtClean="0"/>
              <a:t>All conditioned existence is dukkha.</a:t>
            </a:r>
          </a:p>
          <a:p>
            <a:pPr marL="342900" indent="-342900">
              <a:buAutoNum type="arabicPeriod"/>
            </a:pPr>
            <a:r>
              <a:rPr lang="en-US" sz="3200" dirty="0" smtClean="0"/>
              <a:t>Ignorance and craving lead to dukkha.</a:t>
            </a:r>
          </a:p>
          <a:p>
            <a:pPr marL="342900" indent="-342900">
              <a:buAutoNum type="arabicPeriod"/>
            </a:pPr>
            <a:r>
              <a:rPr lang="en-US" sz="3200" dirty="0" smtClean="0"/>
              <a:t>We can cause dukkha to cease.</a:t>
            </a:r>
          </a:p>
          <a:p>
            <a:pPr marL="342900" indent="-342900">
              <a:buAutoNum type="arabicPeriod"/>
            </a:pPr>
            <a:r>
              <a:rPr lang="en-US" sz="3200" dirty="0" smtClean="0"/>
              <a:t>There is a path to the cessation of dukkha.</a:t>
            </a:r>
          </a:p>
          <a:p>
            <a:endParaRPr lang="en-US" sz="3200" dirty="0"/>
          </a:p>
        </p:txBody>
      </p:sp>
      <p:pic>
        <p:nvPicPr>
          <p:cNvPr id="2052" name="Picture 4" descr="http://tse1.mm.bing.net/th?id=JN.Rz8KkTGC%2fh%2f0Xl%2fs2lLi2w&amp;w=90&amp;h=100&amp;c=7&amp;rs=1&amp;qlt=90&amp;pid=3.1&amp;rm=2">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800600" y="1744133"/>
            <a:ext cx="3886200" cy="43179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527168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54993" y="1600200"/>
            <a:ext cx="6034013" cy="45259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6" name="Picture 4" descr="http://www.wikihow.com/images/1/15/Become-a-Buddhist-Step-1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447800"/>
            <a:ext cx="8153400" cy="497656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842558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Buddha’s Philosophy</a:t>
            </a:r>
            <a:endParaRPr lang="en-US" dirty="0"/>
          </a:p>
        </p:txBody>
      </p:sp>
      <p:sp>
        <p:nvSpPr>
          <p:cNvPr id="3" name="Content Placeholder 2"/>
          <p:cNvSpPr>
            <a:spLocks noGrp="1"/>
          </p:cNvSpPr>
          <p:nvPr>
            <p:ph idx="1"/>
          </p:nvPr>
        </p:nvSpPr>
        <p:spPr>
          <a:xfrm>
            <a:off x="0" y="1219200"/>
            <a:ext cx="9220200" cy="5105400"/>
          </a:xfrm>
        </p:spPr>
        <p:txBody>
          <a:bodyPr>
            <a:normAutofit fontScale="85000" lnSpcReduction="20000"/>
          </a:bodyPr>
          <a:lstStyle/>
          <a:p>
            <a:r>
              <a:rPr lang="en-US" dirty="0" smtClean="0"/>
              <a:t>Buddha </a:t>
            </a:r>
            <a:r>
              <a:rPr lang="en-US" dirty="0"/>
              <a:t>took a middle way between hedonism and asceticism</a:t>
            </a:r>
            <a:r>
              <a:rPr lang="en-US" dirty="0" smtClean="0"/>
              <a:t>.</a:t>
            </a:r>
          </a:p>
          <a:p>
            <a:r>
              <a:rPr lang="en-US" dirty="0" smtClean="0"/>
              <a:t>Everything </a:t>
            </a:r>
            <a:r>
              <a:rPr lang="en-US" dirty="0"/>
              <a:t>is </a:t>
            </a:r>
            <a:r>
              <a:rPr lang="en-US" dirty="0" smtClean="0"/>
              <a:t>in process, a </a:t>
            </a:r>
            <a:r>
              <a:rPr lang="en-US" dirty="0"/>
              <a:t>rapidly changing confluence of elements from the five skandhas</a:t>
            </a:r>
            <a:r>
              <a:rPr lang="en-US" dirty="0" smtClean="0"/>
              <a:t>.</a:t>
            </a:r>
          </a:p>
          <a:p>
            <a:pPr lvl="1"/>
            <a:r>
              <a:rPr lang="en-US" dirty="0" smtClean="0"/>
              <a:t>Forms, feelings, perceptions, volitions, &amp; consciousness</a:t>
            </a:r>
          </a:p>
          <a:p>
            <a:r>
              <a:rPr lang="en-US" dirty="0" smtClean="0"/>
              <a:t>He stressed the impermanence of everything and thus the non-existence of the soul or self.</a:t>
            </a:r>
            <a:endParaRPr lang="en-US" dirty="0"/>
          </a:p>
          <a:p>
            <a:r>
              <a:rPr lang="en-US" dirty="0" smtClean="0"/>
              <a:t>We </a:t>
            </a:r>
            <a:r>
              <a:rPr lang="en-US" dirty="0"/>
              <a:t>tend to make nouns of these transitory compilations of elements from the skandhas.  This is misleading.  It leads to misplaced desires and thus to dukkha</a:t>
            </a:r>
            <a:r>
              <a:rPr lang="en-US" dirty="0" smtClean="0"/>
              <a:t>.</a:t>
            </a:r>
          </a:p>
          <a:p>
            <a:r>
              <a:rPr lang="en-US" dirty="0"/>
              <a:t>Space and time are co-dependent, (i.e. – do not exist independently of everything else</a:t>
            </a:r>
            <a:r>
              <a:rPr lang="en-US" dirty="0" smtClean="0"/>
              <a:t>.</a:t>
            </a:r>
          </a:p>
          <a:p>
            <a:r>
              <a:rPr lang="en-US" dirty="0" smtClean="0"/>
              <a:t>Refusing to be mislead will break the chain and lead to the cessation of dukkha.</a:t>
            </a:r>
            <a:endParaRPr lang="en-US" dirty="0"/>
          </a:p>
          <a:p>
            <a:endParaRPr lang="en-US" dirty="0" smtClean="0"/>
          </a:p>
          <a:p>
            <a:pPr marL="0" indent="0">
              <a:buNone/>
            </a:pPr>
            <a:endParaRPr lang="en-US" dirty="0"/>
          </a:p>
        </p:txBody>
      </p:sp>
    </p:spTree>
    <p:extLst>
      <p:ext uri="{BB962C8B-B14F-4D97-AF65-F5344CB8AC3E}">
        <p14:creationId xmlns:p14="http://schemas.microsoft.com/office/powerpoint/2010/main" xmlns="" val="22383462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Conventional and ultimate truth </a:t>
            </a:r>
            <a:endParaRPr lang="en-US" dirty="0"/>
          </a:p>
        </p:txBody>
      </p:sp>
      <p:sp>
        <p:nvSpPr>
          <p:cNvPr id="3" name="Content Placeholder 2"/>
          <p:cNvSpPr>
            <a:spLocks noGrp="1"/>
          </p:cNvSpPr>
          <p:nvPr>
            <p:ph idx="1"/>
          </p:nvPr>
        </p:nvSpPr>
        <p:spPr>
          <a:xfrm>
            <a:off x="228600" y="1600200"/>
            <a:ext cx="8763000" cy="4525963"/>
          </a:xfrm>
        </p:spPr>
        <p:txBody>
          <a:bodyPr>
            <a:normAutofit lnSpcReduction="10000"/>
          </a:bodyPr>
          <a:lstStyle/>
          <a:p>
            <a:r>
              <a:rPr lang="en-US" dirty="0" smtClean="0"/>
              <a:t>Truth comes on two levels:</a:t>
            </a:r>
          </a:p>
          <a:p>
            <a:pPr lvl="1"/>
            <a:r>
              <a:rPr lang="en-US" dirty="0" smtClean="0"/>
              <a:t>Conventional, phenomenal, relative, manifold</a:t>
            </a:r>
          </a:p>
          <a:p>
            <a:pPr lvl="1"/>
            <a:r>
              <a:rPr lang="en-US" dirty="0" smtClean="0"/>
              <a:t>Ultimate, real, absolute, one</a:t>
            </a:r>
          </a:p>
          <a:p>
            <a:r>
              <a:rPr lang="en-US" dirty="0" smtClean="0"/>
              <a:t>Nagarjuna points out that all these are empty.</a:t>
            </a:r>
          </a:p>
          <a:p>
            <a:r>
              <a:rPr lang="en-US" dirty="0" smtClean="0"/>
              <a:t>The point is not to take either too seriously.</a:t>
            </a:r>
          </a:p>
          <a:p>
            <a:r>
              <a:rPr lang="en-US" dirty="0" smtClean="0"/>
              <a:t>Buddhism is epistemologically the middle path.</a:t>
            </a:r>
          </a:p>
          <a:p>
            <a:pPr lvl="1"/>
            <a:r>
              <a:rPr lang="en-US" dirty="0" smtClean="0"/>
              <a:t>Not, monism or dualism, but non-dualism</a:t>
            </a:r>
          </a:p>
          <a:p>
            <a:pPr lvl="1"/>
            <a:r>
              <a:rPr lang="en-US" dirty="0" smtClean="0"/>
              <a:t>Illustration with the concept “Self”</a:t>
            </a:r>
          </a:p>
          <a:p>
            <a:pPr lvl="1"/>
            <a:r>
              <a:rPr lang="en-US" dirty="0" smtClean="0"/>
              <a:t>Second illustration: </a:t>
            </a:r>
            <a:r>
              <a:rPr lang="en-US" dirty="0" err="1" smtClean="0"/>
              <a:t>Shuzan’s</a:t>
            </a:r>
            <a:r>
              <a:rPr lang="en-US" dirty="0" smtClean="0"/>
              <a:t> short staff</a:t>
            </a:r>
            <a:endParaRPr lang="en-US" dirty="0"/>
          </a:p>
        </p:txBody>
      </p:sp>
    </p:spTree>
    <p:extLst>
      <p:ext uri="{BB962C8B-B14F-4D97-AF65-F5344CB8AC3E}">
        <p14:creationId xmlns:p14="http://schemas.microsoft.com/office/powerpoint/2010/main" xmlns="" val="4556304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t>Advaya</a:t>
            </a:r>
            <a:r>
              <a:rPr lang="en-US" b="1" dirty="0"/>
              <a:t> - Non-duality of conventional and ultimate truth</a:t>
            </a:r>
            <a:endParaRPr lang="en-US" dirty="0"/>
          </a:p>
        </p:txBody>
      </p:sp>
      <p:sp>
        <p:nvSpPr>
          <p:cNvPr id="3" name="Content Placeholder 2"/>
          <p:cNvSpPr>
            <a:spLocks noGrp="1"/>
          </p:cNvSpPr>
          <p:nvPr>
            <p:ph idx="1"/>
          </p:nvPr>
        </p:nvSpPr>
        <p:spPr/>
        <p:txBody>
          <a:bodyPr>
            <a:normAutofit fontScale="62500" lnSpcReduction="20000"/>
          </a:bodyPr>
          <a:lstStyle/>
          <a:p>
            <a:r>
              <a:rPr lang="en-US" dirty="0"/>
              <a:t>"</a:t>
            </a:r>
            <a:r>
              <a:rPr lang="en-US" dirty="0" err="1"/>
              <a:t>Advaya</a:t>
            </a:r>
            <a:r>
              <a:rPr lang="en-US" dirty="0"/>
              <a:t>" is a non-essentialist, epistemological approach,</a:t>
            </a:r>
            <a:r>
              <a:rPr lang="en-US" baseline="30000" dirty="0">
                <a:hlinkClick r:id="rId3"/>
              </a:rPr>
              <a:t>[14]</a:t>
            </a:r>
            <a:r>
              <a:rPr lang="en-US" dirty="0"/>
              <a:t> which questions </a:t>
            </a:r>
            <a:r>
              <a:rPr lang="en-US" i="1" dirty="0"/>
              <a:t>what</a:t>
            </a:r>
            <a:r>
              <a:rPr lang="en-US" dirty="0"/>
              <a:t> we can know about reality. It states that there is no absolute, transcendent reality beyond our everyday reality. It also denies the existence of inherently existing "things" or "essences": nothing has an inherent "essence." According to this definition or usage, </a:t>
            </a:r>
            <a:r>
              <a:rPr lang="en-US" dirty="0" err="1"/>
              <a:t>nonduality</a:t>
            </a:r>
            <a:r>
              <a:rPr lang="en-US" dirty="0"/>
              <a:t> refers to the </a:t>
            </a:r>
            <a:r>
              <a:rPr lang="en-US" dirty="0" err="1"/>
              <a:t>nonduality</a:t>
            </a:r>
            <a:r>
              <a:rPr lang="en-US" dirty="0"/>
              <a:t> between </a:t>
            </a:r>
            <a:r>
              <a:rPr lang="en-US" dirty="0">
                <a:hlinkClick r:id="rId4" tooltip="Two truths doctrine"/>
              </a:rPr>
              <a:t>absolute and relative</a:t>
            </a:r>
            <a:r>
              <a:rPr lang="en-US" dirty="0"/>
              <a:t>. It is the recognition that ultimately </a:t>
            </a:r>
            <a:r>
              <a:rPr lang="en-US" dirty="0" err="1"/>
              <a:t>every"thing</a:t>
            </a:r>
            <a:r>
              <a:rPr lang="en-US" dirty="0"/>
              <a:t>" is devoid of an everlasting and independent "essence", and that this emptiness does not constitute an "absolute" reality in itself.</a:t>
            </a:r>
            <a:r>
              <a:rPr lang="en-US" baseline="30000" dirty="0">
                <a:hlinkClick r:id="rId3"/>
              </a:rPr>
              <a:t>[note 4]</a:t>
            </a:r>
            <a:r>
              <a:rPr lang="en-US" dirty="0"/>
              <a:t>. It is a non-essentialist, or non-absolutist, position, denying any "transcendent" reality.</a:t>
            </a:r>
          </a:p>
          <a:p>
            <a:r>
              <a:rPr lang="en-US" dirty="0"/>
              <a:t>It is exemplified by </a:t>
            </a:r>
            <a:r>
              <a:rPr lang="en-US" dirty="0" err="1"/>
              <a:t>Madhyamaka</a:t>
            </a:r>
            <a:r>
              <a:rPr lang="en-US" dirty="0"/>
              <a:t> Buddhism, and its insight into the </a:t>
            </a:r>
            <a:r>
              <a:rPr lang="en-US" dirty="0">
                <a:hlinkClick r:id="rId5" tooltip="Sunyata"/>
              </a:rPr>
              <a:t>"emptiness"</a:t>
            </a:r>
            <a:r>
              <a:rPr lang="en-US" dirty="0"/>
              <a:t>, or non-existence, of inherently existing "things",</a:t>
            </a:r>
            <a:r>
              <a:rPr lang="en-US" baseline="30000" dirty="0">
                <a:hlinkClick r:id="rId3"/>
              </a:rPr>
              <a:t>[15]</a:t>
            </a:r>
            <a:r>
              <a:rPr lang="en-US" dirty="0"/>
              <a:t> and the "emptiness of emptiness": emptiness does not in itself </a:t>
            </a:r>
            <a:r>
              <a:rPr lang="en-US" dirty="0" err="1"/>
              <a:t>contitute</a:t>
            </a:r>
            <a:r>
              <a:rPr lang="en-US" dirty="0"/>
              <a:t> an absolute reality.</a:t>
            </a:r>
            <a:r>
              <a:rPr lang="en-US" baseline="30000" dirty="0">
                <a:hlinkClick r:id="rId3"/>
              </a:rPr>
              <a:t>[note 5]</a:t>
            </a:r>
            <a:r>
              <a:rPr lang="en-US" dirty="0"/>
              <a:t> It is the </a:t>
            </a:r>
            <a:r>
              <a:rPr lang="en-US" dirty="0">
                <a:hlinkClick r:id="rId6" tooltip="Middle Way"/>
              </a:rPr>
              <a:t>Middle Way</a:t>
            </a:r>
            <a:r>
              <a:rPr lang="en-US" dirty="0"/>
              <a:t> between </a:t>
            </a:r>
            <a:r>
              <a:rPr lang="en-US" dirty="0" err="1"/>
              <a:t>eternalism</a:t>
            </a:r>
            <a:r>
              <a:rPr lang="en-US" dirty="0"/>
              <a:t> ("things" have an inherent essence) and </a:t>
            </a:r>
            <a:r>
              <a:rPr lang="en-US" dirty="0" err="1"/>
              <a:t>annihilationism</a:t>
            </a:r>
            <a:r>
              <a:rPr lang="en-US" dirty="0"/>
              <a:t> or nihilism (nothing exists</a:t>
            </a:r>
            <a:r>
              <a:rPr lang="en-US" dirty="0" smtClean="0"/>
              <a:t>).</a:t>
            </a:r>
            <a:r>
              <a:rPr lang="en-US" baseline="30000" dirty="0" smtClean="0">
                <a:hlinkClick r:id="rId3"/>
              </a:rPr>
              <a:t>[</a:t>
            </a:r>
            <a:endParaRPr lang="en-US" dirty="0"/>
          </a:p>
        </p:txBody>
      </p:sp>
    </p:spTree>
    <p:extLst>
      <p:ext uri="{BB962C8B-B14F-4D97-AF65-F5344CB8AC3E}">
        <p14:creationId xmlns:p14="http://schemas.microsoft.com/office/powerpoint/2010/main" xmlns="" val="11481389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676400" y="2438400"/>
            <a:ext cx="2057400" cy="2057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457200" y="274638"/>
            <a:ext cx="8229600" cy="1020762"/>
          </a:xfrm>
        </p:spPr>
        <p:txBody>
          <a:bodyPr/>
          <a:lstStyle/>
          <a:p>
            <a:r>
              <a:rPr lang="en-US" dirty="0" err="1" smtClean="0"/>
              <a:t>Advaya</a:t>
            </a:r>
            <a:endParaRPr lang="en-US" dirty="0"/>
          </a:p>
        </p:txBody>
      </p:sp>
      <p:cxnSp>
        <p:nvCxnSpPr>
          <p:cNvPr id="6" name="Straight Connector 5"/>
          <p:cNvCxnSpPr>
            <a:stCxn id="4" idx="4"/>
          </p:cNvCxnSpPr>
          <p:nvPr/>
        </p:nvCxnSpPr>
        <p:spPr>
          <a:xfrm>
            <a:off x="2705100" y="4495800"/>
            <a:ext cx="0" cy="838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303086" y="5366585"/>
            <a:ext cx="383726" cy="8811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726461" y="5334000"/>
            <a:ext cx="300178" cy="925428"/>
          </a:xfrm>
          <a:prstGeom prst="line">
            <a:avLst/>
          </a:prstGeom>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895094" y="4595431"/>
            <a:ext cx="198120" cy="108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2705100" y="4648200"/>
            <a:ext cx="7239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2093214" y="4648200"/>
            <a:ext cx="611886"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928366" y="6182205"/>
            <a:ext cx="457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1931670" y="6171537"/>
            <a:ext cx="457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Extract 28"/>
          <p:cNvSpPr/>
          <p:nvPr/>
        </p:nvSpPr>
        <p:spPr>
          <a:xfrm>
            <a:off x="2104966" y="2535936"/>
            <a:ext cx="1180778" cy="685800"/>
          </a:xfrm>
          <a:prstGeom prst="flowChartExtra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2242566" y="3221736"/>
            <a:ext cx="914400" cy="51206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2632722" y="3473196"/>
            <a:ext cx="144755" cy="2667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3429000" y="4580450"/>
            <a:ext cx="228600" cy="1388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oon 6"/>
          <p:cNvSpPr/>
          <p:nvPr/>
        </p:nvSpPr>
        <p:spPr>
          <a:xfrm>
            <a:off x="3285744" y="2833116"/>
            <a:ext cx="143256" cy="198120"/>
          </a:xfrm>
          <a:prstGeom prst="mo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Border Terrier clip art">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330583" y="3769891"/>
            <a:ext cx="749033" cy="62169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Explosion 2 11"/>
          <p:cNvSpPr/>
          <p:nvPr/>
        </p:nvSpPr>
        <p:spPr>
          <a:xfrm>
            <a:off x="6629400" y="1752600"/>
            <a:ext cx="914400" cy="914400"/>
          </a:xfrm>
          <a:prstGeom prst="irregularSeal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Explosion 1 12"/>
          <p:cNvSpPr/>
          <p:nvPr/>
        </p:nvSpPr>
        <p:spPr>
          <a:xfrm>
            <a:off x="6629400" y="3149346"/>
            <a:ext cx="914400" cy="914400"/>
          </a:xfrm>
          <a:prstGeom prst="irregularSeal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32-Point Star 13"/>
          <p:cNvSpPr/>
          <p:nvPr/>
        </p:nvSpPr>
        <p:spPr>
          <a:xfrm rot="2118179">
            <a:off x="6629400" y="4723066"/>
            <a:ext cx="1219200" cy="914400"/>
          </a:xfrm>
          <a:prstGeom prst="star3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5907833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28800" y="457200"/>
            <a:ext cx="5867400" cy="59428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Rectangle 1"/>
          <p:cNvSpPr/>
          <p:nvPr/>
        </p:nvSpPr>
        <p:spPr>
          <a:xfrm>
            <a:off x="1905000" y="45720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xmlns="" val="36854188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8724" y="92410"/>
            <a:ext cx="8229600" cy="1143000"/>
          </a:xfrm>
        </p:spPr>
        <p:txBody>
          <a:bodyPr/>
          <a:lstStyle/>
          <a:p>
            <a:r>
              <a:rPr lang="en-US" dirty="0" smtClean="0"/>
              <a:t>Nagarjuna’s 4 or 5 value logic</a:t>
            </a:r>
            <a:endParaRPr lang="en-US" dirty="0"/>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458724" y="989076"/>
            <a:ext cx="8305800" cy="5029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685800" y="1495044"/>
            <a:ext cx="4648200" cy="44958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3886200" y="1495044"/>
            <a:ext cx="4648200" cy="44958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c 6"/>
          <p:cNvSpPr/>
          <p:nvPr/>
        </p:nvSpPr>
        <p:spPr>
          <a:xfrm>
            <a:off x="2721864" y="1787652"/>
            <a:ext cx="2457450" cy="3886200"/>
          </a:xfrm>
          <a:prstGeom prst="arc">
            <a:avLst>
              <a:gd name="adj1" fmla="val 17493411"/>
              <a:gd name="adj2" fmla="val 4120766"/>
            </a:avLst>
          </a:prstGeom>
          <a:solidFill>
            <a:srgbClr val="00B0F0"/>
          </a:solid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p:cNvSpPr txBox="1"/>
          <p:nvPr/>
        </p:nvSpPr>
        <p:spPr>
          <a:xfrm>
            <a:off x="2438400" y="2971800"/>
            <a:ext cx="1143000" cy="830997"/>
          </a:xfrm>
          <a:prstGeom prst="rect">
            <a:avLst/>
          </a:prstGeom>
          <a:noFill/>
        </p:spPr>
        <p:txBody>
          <a:bodyPr wrap="square" rtlCol="0">
            <a:spAutoFit/>
          </a:bodyPr>
          <a:lstStyle/>
          <a:p>
            <a:r>
              <a:rPr lang="en-US" sz="4800" dirty="0" smtClean="0"/>
              <a:t>A</a:t>
            </a:r>
            <a:endParaRPr lang="en-US" sz="4800" dirty="0"/>
          </a:p>
        </p:txBody>
      </p:sp>
      <p:sp>
        <p:nvSpPr>
          <p:cNvPr id="9" name="TextBox 8"/>
          <p:cNvSpPr txBox="1"/>
          <p:nvPr/>
        </p:nvSpPr>
        <p:spPr>
          <a:xfrm>
            <a:off x="5867400" y="2971800"/>
            <a:ext cx="1143000" cy="830997"/>
          </a:xfrm>
          <a:prstGeom prst="rect">
            <a:avLst/>
          </a:prstGeom>
          <a:noFill/>
        </p:spPr>
        <p:txBody>
          <a:bodyPr wrap="square" rtlCol="0">
            <a:spAutoFit/>
          </a:bodyPr>
          <a:lstStyle/>
          <a:p>
            <a:r>
              <a:rPr lang="en-US" sz="4800" dirty="0" smtClean="0"/>
              <a:t>B</a:t>
            </a:r>
            <a:endParaRPr lang="en-US" sz="4800" dirty="0"/>
          </a:p>
        </p:txBody>
      </p:sp>
      <p:sp>
        <p:nvSpPr>
          <p:cNvPr id="12" name="TextBox 11"/>
          <p:cNvSpPr txBox="1"/>
          <p:nvPr/>
        </p:nvSpPr>
        <p:spPr>
          <a:xfrm>
            <a:off x="685800" y="838200"/>
            <a:ext cx="2324100" cy="830997"/>
          </a:xfrm>
          <a:prstGeom prst="rect">
            <a:avLst/>
          </a:prstGeom>
          <a:noFill/>
        </p:spPr>
        <p:txBody>
          <a:bodyPr wrap="square" rtlCol="0">
            <a:spAutoFit/>
          </a:bodyPr>
          <a:lstStyle/>
          <a:p>
            <a:r>
              <a:rPr lang="en-US" sz="4800" dirty="0" smtClean="0"/>
              <a:t>-A &amp; - B</a:t>
            </a:r>
            <a:endParaRPr lang="en-US" sz="4800" dirty="0"/>
          </a:p>
        </p:txBody>
      </p:sp>
      <p:sp>
        <p:nvSpPr>
          <p:cNvPr id="13" name="Arc 12"/>
          <p:cNvSpPr/>
          <p:nvPr/>
        </p:nvSpPr>
        <p:spPr>
          <a:xfrm>
            <a:off x="4611624" y="2133600"/>
            <a:ext cx="45719" cy="32766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Arc 13"/>
          <p:cNvSpPr/>
          <p:nvPr/>
        </p:nvSpPr>
        <p:spPr>
          <a:xfrm flipH="1" flipV="1">
            <a:off x="3886197" y="2110804"/>
            <a:ext cx="1752602" cy="3264280"/>
          </a:xfrm>
          <a:prstGeom prst="arc">
            <a:avLst>
              <a:gd name="adj1" fmla="val 16451340"/>
              <a:gd name="adj2" fmla="val 5135385"/>
            </a:avLst>
          </a:prstGeom>
          <a:solidFill>
            <a:srgbClr val="00B0F0"/>
          </a:solidFill>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TextBox 10"/>
          <p:cNvSpPr txBox="1"/>
          <p:nvPr/>
        </p:nvSpPr>
        <p:spPr>
          <a:xfrm>
            <a:off x="4267200" y="2544526"/>
            <a:ext cx="609600" cy="2308324"/>
          </a:xfrm>
          <a:prstGeom prst="rect">
            <a:avLst/>
          </a:prstGeom>
          <a:solidFill>
            <a:srgbClr val="00B0F0"/>
          </a:solidFill>
        </p:spPr>
        <p:txBody>
          <a:bodyPr wrap="square" rtlCol="0">
            <a:spAutoFit/>
          </a:bodyPr>
          <a:lstStyle/>
          <a:p>
            <a:r>
              <a:rPr lang="en-US" sz="4800" dirty="0" smtClean="0"/>
              <a:t>A &amp; </a:t>
            </a:r>
          </a:p>
          <a:p>
            <a:r>
              <a:rPr lang="en-US" sz="4800" dirty="0"/>
              <a:t>B</a:t>
            </a:r>
          </a:p>
        </p:txBody>
      </p:sp>
    </p:spTree>
    <p:extLst>
      <p:ext uri="{BB962C8B-B14F-4D97-AF65-F5344CB8AC3E}">
        <p14:creationId xmlns:p14="http://schemas.microsoft.com/office/powerpoint/2010/main" xmlns="" val="40669235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Nagarjuna’s 4 or 5 Value Logic</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descr="https://upload.wikimedia.org/wikipedia/commons/thumb/9/99/Venn0001.svg/360px-Venn0001.svg.png">
            <a:hlinkClick r:id="rId3" tooltip="Intersection of two sets&lt;img class=&quot;mwe-math-fallback-image-inline tex&quot; alt=&quot;~A \cap B&quot; src=&quot;//upload.wikimedia.org/math/0/c/5/0c5bf6d32ce55b94d8cd13619dbabeb6.png&quot; /&g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143000"/>
            <a:ext cx="8077200" cy="5410200"/>
          </a:xfrm>
          <a:prstGeom prst="rect">
            <a:avLst/>
          </a:prstGeom>
          <a:solidFill>
            <a:srgbClr val="FFFF00"/>
          </a:solidFill>
        </p:spPr>
      </p:pic>
      <p:sp>
        <p:nvSpPr>
          <p:cNvPr id="4" name="TextBox 3"/>
          <p:cNvSpPr txBox="1"/>
          <p:nvPr/>
        </p:nvSpPr>
        <p:spPr>
          <a:xfrm>
            <a:off x="1981200" y="3276600"/>
            <a:ext cx="1066800" cy="830997"/>
          </a:xfrm>
          <a:prstGeom prst="rect">
            <a:avLst/>
          </a:prstGeom>
          <a:noFill/>
        </p:spPr>
        <p:txBody>
          <a:bodyPr wrap="square" rtlCol="0">
            <a:spAutoFit/>
          </a:bodyPr>
          <a:lstStyle/>
          <a:p>
            <a:r>
              <a:rPr lang="en-US" sz="4800" dirty="0" smtClean="0"/>
              <a:t>A</a:t>
            </a:r>
            <a:endParaRPr lang="en-US" sz="4800" dirty="0"/>
          </a:p>
        </p:txBody>
      </p:sp>
      <p:sp>
        <p:nvSpPr>
          <p:cNvPr id="6" name="TextBox 5"/>
          <p:cNvSpPr txBox="1"/>
          <p:nvPr/>
        </p:nvSpPr>
        <p:spPr>
          <a:xfrm>
            <a:off x="6013704" y="3078616"/>
            <a:ext cx="1143000" cy="830997"/>
          </a:xfrm>
          <a:prstGeom prst="rect">
            <a:avLst/>
          </a:prstGeom>
          <a:noFill/>
        </p:spPr>
        <p:txBody>
          <a:bodyPr wrap="square" rtlCol="0">
            <a:spAutoFit/>
          </a:bodyPr>
          <a:lstStyle/>
          <a:p>
            <a:r>
              <a:rPr lang="en-US" sz="4800" dirty="0"/>
              <a:t>B</a:t>
            </a:r>
          </a:p>
        </p:txBody>
      </p:sp>
      <p:sp>
        <p:nvSpPr>
          <p:cNvPr id="7" name="TextBox 6"/>
          <p:cNvSpPr txBox="1"/>
          <p:nvPr/>
        </p:nvSpPr>
        <p:spPr>
          <a:xfrm>
            <a:off x="4224528" y="2743200"/>
            <a:ext cx="1028700" cy="2308324"/>
          </a:xfrm>
          <a:prstGeom prst="rect">
            <a:avLst/>
          </a:prstGeom>
          <a:noFill/>
        </p:spPr>
        <p:txBody>
          <a:bodyPr wrap="square" rtlCol="0">
            <a:spAutoFit/>
          </a:bodyPr>
          <a:lstStyle/>
          <a:p>
            <a:r>
              <a:rPr lang="en-US" sz="4800" dirty="0" smtClean="0"/>
              <a:t>A &amp; B</a:t>
            </a:r>
            <a:endParaRPr lang="en-US" sz="4800" dirty="0"/>
          </a:p>
        </p:txBody>
      </p:sp>
      <p:sp>
        <p:nvSpPr>
          <p:cNvPr id="8" name="TextBox 7"/>
          <p:cNvSpPr txBox="1"/>
          <p:nvPr/>
        </p:nvSpPr>
        <p:spPr>
          <a:xfrm>
            <a:off x="914400" y="1371600"/>
            <a:ext cx="3505200" cy="830997"/>
          </a:xfrm>
          <a:prstGeom prst="rect">
            <a:avLst/>
          </a:prstGeom>
          <a:noFill/>
        </p:spPr>
        <p:txBody>
          <a:bodyPr wrap="square" rtlCol="0">
            <a:spAutoFit/>
          </a:bodyPr>
          <a:lstStyle/>
          <a:p>
            <a:r>
              <a:rPr lang="en-US" sz="4800" dirty="0" smtClean="0"/>
              <a:t>-A &amp; -B</a:t>
            </a:r>
            <a:endParaRPr lang="en-US" sz="4800" dirty="0"/>
          </a:p>
        </p:txBody>
      </p:sp>
    </p:spTree>
    <p:extLst>
      <p:ext uri="{BB962C8B-B14F-4D97-AF65-F5344CB8AC3E}">
        <p14:creationId xmlns:p14="http://schemas.microsoft.com/office/powerpoint/2010/main" xmlns="" val="17118430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Later schools of Buddhism</a:t>
            </a:r>
            <a:endParaRPr lang="en-US" dirty="0"/>
          </a:p>
        </p:txBody>
      </p:sp>
      <p:sp>
        <p:nvSpPr>
          <p:cNvPr id="3" name="Content Placeholder 2"/>
          <p:cNvSpPr>
            <a:spLocks noGrp="1"/>
          </p:cNvSpPr>
          <p:nvPr>
            <p:ph idx="1"/>
          </p:nvPr>
        </p:nvSpPr>
        <p:spPr/>
        <p:txBody>
          <a:bodyPr/>
          <a:lstStyle/>
          <a:p>
            <a:r>
              <a:rPr lang="en-US" dirty="0" smtClean="0"/>
              <a:t>Representationalists</a:t>
            </a:r>
          </a:p>
          <a:p>
            <a:r>
              <a:rPr lang="en-US" dirty="0" smtClean="0"/>
              <a:t>Mind only school</a:t>
            </a:r>
          </a:p>
          <a:p>
            <a:r>
              <a:rPr lang="en-US" dirty="0" smtClean="0"/>
              <a:t>Space and time are co-dependent, (i.e. – do not exist independently of everything else.</a:t>
            </a:r>
          </a:p>
          <a:p>
            <a:r>
              <a:rPr lang="en-US" dirty="0" err="1" smtClean="0"/>
              <a:t>Madhyamaka</a:t>
            </a:r>
            <a:r>
              <a:rPr lang="en-US" dirty="0" smtClean="0"/>
              <a:t> (Nagarjuna) and emptiness</a:t>
            </a:r>
          </a:p>
          <a:p>
            <a:endParaRPr lang="en-US" dirty="0"/>
          </a:p>
        </p:txBody>
      </p:sp>
    </p:spTree>
    <p:extLst>
      <p:ext uri="{BB962C8B-B14F-4D97-AF65-F5344CB8AC3E}">
        <p14:creationId xmlns:p14="http://schemas.microsoft.com/office/powerpoint/2010/main" xmlns="" val="17771274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60438"/>
          </a:xfrm>
        </p:spPr>
        <p:txBody>
          <a:bodyPr>
            <a:normAutofit/>
          </a:bodyPr>
          <a:lstStyle/>
          <a:p>
            <a:r>
              <a:rPr lang="en-US" dirty="0" smtClean="0"/>
              <a:t>No God, Space, Time, Ether, or Self</a:t>
            </a:r>
            <a:endParaRPr lang="en-US" dirty="0"/>
          </a:p>
        </p:txBody>
      </p:sp>
      <p:sp>
        <p:nvSpPr>
          <p:cNvPr id="3" name="Content Placeholder 2"/>
          <p:cNvSpPr>
            <a:spLocks noGrp="1"/>
          </p:cNvSpPr>
          <p:nvPr>
            <p:ph idx="1"/>
          </p:nvPr>
        </p:nvSpPr>
        <p:spPr>
          <a:xfrm>
            <a:off x="0" y="990600"/>
            <a:ext cx="9144000" cy="5715000"/>
          </a:xfrm>
        </p:spPr>
        <p:txBody>
          <a:bodyPr>
            <a:noAutofit/>
          </a:bodyPr>
          <a:lstStyle/>
          <a:p>
            <a:r>
              <a:rPr lang="en-US" sz="2000" dirty="0"/>
              <a:t>The Chinese monk </a:t>
            </a:r>
            <a:r>
              <a:rPr lang="en-US" sz="2000" dirty="0" err="1">
                <a:hlinkClick r:id="rId2" tooltip="Xuanzang"/>
              </a:rPr>
              <a:t>Xuanzang</a:t>
            </a:r>
            <a:r>
              <a:rPr lang="en-US" sz="2000" dirty="0"/>
              <a:t> studied Buddhism in India during the seventh century, staying at </a:t>
            </a:r>
            <a:r>
              <a:rPr lang="en-US" sz="2000" dirty="0" err="1">
                <a:hlinkClick r:id="rId3" tooltip="Nalanda"/>
              </a:rPr>
              <a:t>Nalanda</a:t>
            </a:r>
            <a:r>
              <a:rPr lang="en-US" sz="2000" dirty="0"/>
              <a:t>. There, he studied the </a:t>
            </a:r>
            <a:r>
              <a:rPr lang="en-US" sz="2000" dirty="0" err="1">
                <a:hlinkClick r:id="rId4" tooltip="Yogacara"/>
              </a:rPr>
              <a:t>Yogacara</a:t>
            </a:r>
            <a:r>
              <a:rPr lang="en-US" sz="2000" dirty="0"/>
              <a:t> teachings passed down from </a:t>
            </a:r>
            <a:r>
              <a:rPr lang="en-US" sz="2000" dirty="0" err="1">
                <a:hlinkClick r:id="rId5" tooltip="Asanga"/>
              </a:rPr>
              <a:t>Asanga</a:t>
            </a:r>
            <a:r>
              <a:rPr lang="en-US" sz="2000" dirty="0"/>
              <a:t> and </a:t>
            </a:r>
            <a:r>
              <a:rPr lang="en-US" sz="2000" dirty="0" err="1"/>
              <a:t>Vasubandhu</a:t>
            </a:r>
            <a:r>
              <a:rPr lang="en-US" sz="2000" dirty="0"/>
              <a:t> and taught to him by the abbot </a:t>
            </a:r>
            <a:r>
              <a:rPr lang="en-US" sz="2000" dirty="0" err="1">
                <a:hlinkClick r:id="rId6" tooltip="Śīlabhadra"/>
              </a:rPr>
              <a:t>Śīlabhadra</a:t>
            </a:r>
            <a:r>
              <a:rPr lang="en-US" sz="2000" dirty="0"/>
              <a:t>. In his comprehensive work </a:t>
            </a:r>
            <a:r>
              <a:rPr lang="en-US" sz="2000" i="1" dirty="0">
                <a:hlinkClick r:id="rId7" tooltip="Cheng Weishi Lun"/>
              </a:rPr>
              <a:t>Cheng </a:t>
            </a:r>
            <a:r>
              <a:rPr lang="en-US" sz="2000" i="1" dirty="0" err="1">
                <a:hlinkClick r:id="rId7" tooltip="Cheng Weishi Lun"/>
              </a:rPr>
              <a:t>Weishi</a:t>
            </a:r>
            <a:r>
              <a:rPr lang="en-US" sz="2000" i="1" dirty="0">
                <a:hlinkClick r:id="rId7" tooltip="Cheng Weishi Lun"/>
              </a:rPr>
              <a:t> </a:t>
            </a:r>
            <a:r>
              <a:rPr lang="en-US" sz="2000" i="1" dirty="0" err="1">
                <a:hlinkClick r:id="rId7" tooltip="Cheng Weishi Lun"/>
              </a:rPr>
              <a:t>Lun</a:t>
            </a:r>
            <a:r>
              <a:rPr lang="en-US" sz="2000" dirty="0"/>
              <a:t> (Skt. </a:t>
            </a:r>
            <a:r>
              <a:rPr lang="en-US" sz="2000" i="1" dirty="0" err="1"/>
              <a:t>Vijñāptimātratāsiddhi</a:t>
            </a:r>
            <a:r>
              <a:rPr lang="en-US" sz="2000" i="1" dirty="0"/>
              <a:t> </a:t>
            </a:r>
            <a:r>
              <a:rPr lang="en-US" sz="2000" i="1" dirty="0" err="1"/>
              <a:t>śāstra</a:t>
            </a:r>
            <a:r>
              <a:rPr lang="en-US" sz="2000" dirty="0"/>
              <a:t>), </a:t>
            </a:r>
            <a:r>
              <a:rPr lang="en-US" sz="2000" dirty="0" err="1"/>
              <a:t>Xuanzang</a:t>
            </a:r>
            <a:r>
              <a:rPr lang="en-US" sz="2000" dirty="0"/>
              <a:t> refutes the Indian philosophical doctrine of a "Great Lord" (</a:t>
            </a:r>
            <a:r>
              <a:rPr lang="en-US" sz="2000" dirty="0" err="1">
                <a:hlinkClick r:id="rId8" tooltip="Ishvara"/>
              </a:rPr>
              <a:t>Īśvara</a:t>
            </a:r>
            <a:r>
              <a:rPr lang="en-US" sz="2000" dirty="0"/>
              <a:t>) or a Great </a:t>
            </a:r>
            <a:r>
              <a:rPr lang="en-US" sz="2000" dirty="0" err="1"/>
              <a:t>Brahmā</a:t>
            </a:r>
            <a:r>
              <a:rPr lang="en-US" sz="2000" dirty="0"/>
              <a:t>, a self-existent and omnipotent creator deity who is ruler of all existence</a:t>
            </a:r>
            <a:r>
              <a:rPr lang="en-US" sz="2000" dirty="0" smtClean="0"/>
              <a:t>.</a:t>
            </a:r>
            <a:r>
              <a:rPr lang="en-US" sz="2000" baseline="30000" dirty="0" smtClean="0"/>
              <a:t>  “</a:t>
            </a:r>
            <a:r>
              <a:rPr lang="en-US" sz="2000" dirty="0" smtClean="0"/>
              <a:t>According </a:t>
            </a:r>
            <a:r>
              <a:rPr lang="en-US" sz="2000" dirty="0"/>
              <a:t>to one doctrine, there is a great, self-existent deity whose substance is real and who is all-pervading, eternal, and the producer of all phenomena. This doctrine is unreasonable. If something produces something, it is not eternal, the non-eternal is not all-pervading, and what is not all-pervading is not real. If the deity's substance is all-pervading and eternal, it must contain all powers and be able to produce all phenomena everywhere, at all times, and simultaneously. If he produces phenomena when a desire arises, or according to conditions, this contradicts the doctrine of a single cause. Or else, desires and conditions would arise spontaneously since the cause is eternal. Other doctrines claim that there is a great Brahma, a Time, a Space, a Starting Point, a Nature, an Ether, a Self, etc., that is eternal and really exists, is endowed with all powers, and is able to produce all phenomena. We refute all these in the same way we did the concept of the Great Lord</a:t>
            </a:r>
            <a:r>
              <a:rPr lang="en-US" sz="2000" dirty="0" smtClean="0"/>
              <a:t>.”</a:t>
            </a:r>
            <a:endParaRPr lang="en-US" sz="2000" dirty="0"/>
          </a:p>
          <a:p>
            <a:endParaRPr lang="en-US" sz="2000" dirty="0"/>
          </a:p>
        </p:txBody>
      </p:sp>
    </p:spTree>
    <p:extLst>
      <p:ext uri="{BB962C8B-B14F-4D97-AF65-F5344CB8AC3E}">
        <p14:creationId xmlns:p14="http://schemas.microsoft.com/office/powerpoint/2010/main" xmlns="" val="241210618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763000" cy="1143000"/>
          </a:xfrm>
        </p:spPr>
        <p:txBody>
          <a:bodyPr>
            <a:normAutofit fontScale="90000"/>
          </a:bodyPr>
          <a:lstStyle/>
          <a:p>
            <a:r>
              <a:rPr lang="en-US" dirty="0" smtClean="0"/>
              <a:t>Relating this episode to the conclusions</a:t>
            </a:r>
            <a:endParaRPr lang="en-US" dirty="0"/>
          </a:p>
        </p:txBody>
      </p:sp>
      <p:sp>
        <p:nvSpPr>
          <p:cNvPr id="3" name="Content Placeholder 2"/>
          <p:cNvSpPr>
            <a:spLocks noGrp="1"/>
          </p:cNvSpPr>
          <p:nvPr>
            <p:ph idx="1"/>
          </p:nvPr>
        </p:nvSpPr>
        <p:spPr>
          <a:xfrm>
            <a:off x="152400" y="1600200"/>
            <a:ext cx="8915400" cy="4525963"/>
          </a:xfrm>
        </p:spPr>
        <p:txBody>
          <a:bodyPr>
            <a:normAutofit lnSpcReduction="10000"/>
          </a:bodyPr>
          <a:lstStyle/>
          <a:p>
            <a:pPr marL="514350" indent="-514350">
              <a:buFont typeface="Arial" pitchFamily="34" charset="0"/>
              <a:buAutoNum type="arabicPeriod"/>
            </a:pPr>
            <a:r>
              <a:rPr lang="en-US" dirty="0" smtClean="0"/>
              <a:t>We </a:t>
            </a:r>
            <a:r>
              <a:rPr lang="en-US" dirty="0"/>
              <a:t>do not know the noumena</a:t>
            </a:r>
            <a:r>
              <a:rPr lang="en-US" dirty="0" smtClean="0"/>
              <a:t>!</a:t>
            </a:r>
          </a:p>
          <a:p>
            <a:pPr marL="514350" indent="-514350">
              <a:buFont typeface="Arial" pitchFamily="34" charset="0"/>
              <a:buAutoNum type="arabicPeriod"/>
            </a:pPr>
            <a:r>
              <a:rPr lang="en-US" dirty="0"/>
              <a:t>The mind creates images of the noumena</a:t>
            </a:r>
            <a:r>
              <a:rPr lang="en-US" dirty="0" smtClean="0"/>
              <a:t>!</a:t>
            </a:r>
          </a:p>
          <a:p>
            <a:pPr marL="514350" indent="-514350">
              <a:buFont typeface="Arial" pitchFamily="34" charset="0"/>
              <a:buAutoNum type="arabicPeriod"/>
            </a:pPr>
            <a:r>
              <a:rPr lang="en-US" dirty="0"/>
              <a:t>These </a:t>
            </a:r>
            <a:r>
              <a:rPr lang="en-US" dirty="0" smtClean="0"/>
              <a:t>intuitions </a:t>
            </a:r>
            <a:r>
              <a:rPr lang="en-US" dirty="0"/>
              <a:t>are built by </a:t>
            </a:r>
            <a:r>
              <a:rPr lang="en-US" dirty="0" smtClean="0"/>
              <a:t>mental capacities [that have evolved].</a:t>
            </a:r>
          </a:p>
          <a:p>
            <a:pPr marL="514350" indent="-514350">
              <a:buFont typeface="Arial" pitchFamily="34" charset="0"/>
              <a:buAutoNum type="arabicPeriod"/>
            </a:pPr>
            <a:r>
              <a:rPr lang="en-US" dirty="0" smtClean="0"/>
              <a:t>This Naïve </a:t>
            </a:r>
            <a:r>
              <a:rPr lang="en-US" dirty="0"/>
              <a:t>Realism is inadequate</a:t>
            </a:r>
            <a:r>
              <a:rPr lang="en-US" dirty="0" smtClean="0"/>
              <a:t>!</a:t>
            </a:r>
          </a:p>
          <a:p>
            <a:pPr marL="514350" indent="-514350">
              <a:buFont typeface="Arial" pitchFamily="34" charset="0"/>
              <a:buAutoNum type="arabicPeriod"/>
            </a:pPr>
            <a:r>
              <a:rPr lang="en-US" dirty="0"/>
              <a:t>Absolute proof about the noumena doesn’t exist</a:t>
            </a:r>
            <a:r>
              <a:rPr lang="en-US" dirty="0" smtClean="0"/>
              <a:t>!</a:t>
            </a:r>
          </a:p>
          <a:p>
            <a:pPr marL="514350" indent="-514350">
              <a:buFont typeface="Arial" pitchFamily="34" charset="0"/>
              <a:buAutoNum type="arabicPeriod"/>
            </a:pPr>
            <a:r>
              <a:rPr lang="en-US" dirty="0"/>
              <a:t>What we actually do is to “choose” a </a:t>
            </a:r>
            <a:r>
              <a:rPr lang="en-US" dirty="0" smtClean="0"/>
              <a:t>paradigm.</a:t>
            </a:r>
          </a:p>
          <a:p>
            <a:pPr marL="514350" indent="-514350">
              <a:buFont typeface="Arial" pitchFamily="34" charset="0"/>
              <a:buAutoNum type="arabicPeriod"/>
            </a:pPr>
            <a:r>
              <a:rPr lang="en-US" dirty="0"/>
              <a:t>We </a:t>
            </a:r>
            <a:r>
              <a:rPr lang="en-US" dirty="0" smtClean="0"/>
              <a:t>each </a:t>
            </a:r>
            <a:r>
              <a:rPr lang="en-US" dirty="0"/>
              <a:t>build a network of concepts.</a:t>
            </a:r>
            <a:endParaRPr lang="en-US" dirty="0" smtClean="0"/>
          </a:p>
          <a:p>
            <a:pPr marL="514350" indent="-514350">
              <a:buFont typeface="Arial" pitchFamily="34" charset="0"/>
              <a:buAutoNum type="arabicPeriod"/>
            </a:pPr>
            <a:endParaRPr lang="en-US" dirty="0" smtClean="0"/>
          </a:p>
          <a:p>
            <a:pPr marL="514350" indent="-514350">
              <a:buFont typeface="Arial" pitchFamily="34" charset="0"/>
              <a:buAutoNum type="arabicPeriod"/>
            </a:pPr>
            <a:endParaRPr lang="en-US" dirty="0" smtClean="0"/>
          </a:p>
          <a:p>
            <a:pPr marL="514350" indent="-514350">
              <a:buFont typeface="Arial" pitchFamily="34" charset="0"/>
              <a:buAutoNum type="arabicPeriod"/>
            </a:pPr>
            <a:endParaRPr lang="en-US" dirty="0"/>
          </a:p>
          <a:p>
            <a:pPr marL="514350" indent="-514350">
              <a:buAutoNum type="arabicPeriod"/>
            </a:pPr>
            <a:endParaRPr lang="en-US" dirty="0"/>
          </a:p>
        </p:txBody>
      </p:sp>
    </p:spTree>
    <p:extLst>
      <p:ext uri="{BB962C8B-B14F-4D97-AF65-F5344CB8AC3E}">
        <p14:creationId xmlns:p14="http://schemas.microsoft.com/office/powerpoint/2010/main" xmlns="" val="37671010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3050"/>
            <a:ext cx="8458200" cy="412750"/>
          </a:xfrm>
        </p:spPr>
        <p:txBody>
          <a:bodyPr>
            <a:noAutofit/>
          </a:bodyPr>
          <a:lstStyle/>
          <a:p>
            <a:r>
              <a:rPr lang="en-US" sz="3200" dirty="0" smtClean="0"/>
              <a:t>Immanuel Kant was trying to save “knowledge.”</a:t>
            </a:r>
            <a:endParaRPr lang="en-US" sz="3200" dirty="0"/>
          </a:p>
        </p:txBody>
      </p:sp>
      <p:sp>
        <p:nvSpPr>
          <p:cNvPr id="6" name="Text Placeholder 5"/>
          <p:cNvSpPr>
            <a:spLocks noGrp="1"/>
          </p:cNvSpPr>
          <p:nvPr>
            <p:ph type="body" sz="half" idx="2"/>
          </p:nvPr>
        </p:nvSpPr>
        <p:spPr/>
        <p:txBody>
          <a:bodyPr>
            <a:normAutofit/>
          </a:bodyPr>
          <a:lstStyle/>
          <a:p>
            <a:r>
              <a:rPr lang="en-US" sz="2800" dirty="0"/>
              <a:t>Immanuel Kant’s systematic philosophy can be seen as a synthesis or tombstone of two great traditions or approaches to systematic philosophy.</a:t>
            </a:r>
          </a:p>
        </p:txBody>
      </p:sp>
      <p:pic>
        <p:nvPicPr>
          <p:cNvPr id="5122" name="Picture 2" descr="Immanuel Kant (painted portrait).jpg"/>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bwMode="auto">
          <a:xfrm>
            <a:off x="4572000" y="838200"/>
            <a:ext cx="4064661" cy="58531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744605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Both of these traditions were in trouble before Kant’s Critique of Pure Reason (1781).</a:t>
            </a:r>
          </a:p>
        </p:txBody>
      </p:sp>
      <p:sp>
        <p:nvSpPr>
          <p:cNvPr id="3" name="Content Placeholder 2"/>
          <p:cNvSpPr>
            <a:spLocks noGrp="1"/>
          </p:cNvSpPr>
          <p:nvPr>
            <p:ph idx="1"/>
          </p:nvPr>
        </p:nvSpPr>
        <p:spPr/>
        <p:txBody>
          <a:bodyPr>
            <a:normAutofit fontScale="85000" lnSpcReduction="10000"/>
          </a:bodyPr>
          <a:lstStyle/>
          <a:p>
            <a:r>
              <a:rPr lang="en-US" dirty="0" smtClean="0"/>
              <a:t>Both </a:t>
            </a:r>
            <a:r>
              <a:rPr lang="en-US" dirty="0"/>
              <a:t>were troubled by </a:t>
            </a:r>
            <a:r>
              <a:rPr lang="en-US" dirty="0" smtClean="0"/>
              <a:t>skeptics.</a:t>
            </a:r>
          </a:p>
          <a:p>
            <a:r>
              <a:rPr lang="en-US" dirty="0" smtClean="0"/>
              <a:t>Neither </a:t>
            </a:r>
            <a:r>
              <a:rPr lang="en-US" dirty="0"/>
              <a:t>could give a good account of its own existence.  </a:t>
            </a:r>
            <a:endParaRPr lang="en-US" dirty="0" smtClean="0"/>
          </a:p>
          <a:p>
            <a:r>
              <a:rPr lang="en-US" dirty="0" smtClean="0"/>
              <a:t>Rationalism </a:t>
            </a:r>
            <a:r>
              <a:rPr lang="en-US" dirty="0"/>
              <a:t>seemed unguided and prone to imaginative constructions such as idealism (even solipsism) and Leibniz’s monads. </a:t>
            </a:r>
            <a:endParaRPr lang="en-US" dirty="0" smtClean="0"/>
          </a:p>
          <a:p>
            <a:r>
              <a:rPr lang="en-US" dirty="0" smtClean="0"/>
              <a:t>Empiricism </a:t>
            </a:r>
            <a:r>
              <a:rPr lang="en-US" dirty="0"/>
              <a:t>could not give a reason to think that internal sense data had any relation to external reality or account for our confidence in matter, substance, causation, etc</a:t>
            </a:r>
            <a:r>
              <a:rPr lang="en-US" dirty="0" smtClean="0"/>
              <a:t>.</a:t>
            </a:r>
          </a:p>
          <a:p>
            <a:r>
              <a:rPr lang="en-US" dirty="0" smtClean="0"/>
              <a:t>More</a:t>
            </a:r>
            <a:r>
              <a:rPr lang="en-US" dirty="0"/>
              <a:t>, we could </a:t>
            </a:r>
            <a:r>
              <a:rPr lang="en-US" dirty="0" smtClean="0"/>
              <a:t>never by empiricism </a:t>
            </a:r>
            <a:r>
              <a:rPr lang="en-US" dirty="0"/>
              <a:t>know </a:t>
            </a:r>
            <a:r>
              <a:rPr lang="en-US" dirty="0" smtClean="0"/>
              <a:t>universals, causation, substance, etc.</a:t>
            </a:r>
            <a:endParaRPr lang="en-US" dirty="0"/>
          </a:p>
        </p:txBody>
      </p:sp>
    </p:spTree>
    <p:extLst>
      <p:ext uri="{BB962C8B-B14F-4D97-AF65-F5344CB8AC3E}">
        <p14:creationId xmlns:p14="http://schemas.microsoft.com/office/powerpoint/2010/main" xmlns="" val="13554475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Kant’s “Copernican revolution of the mind.”</a:t>
            </a:r>
          </a:p>
        </p:txBody>
      </p:sp>
      <p:sp>
        <p:nvSpPr>
          <p:cNvPr id="3" name="Content Placeholder 2"/>
          <p:cNvSpPr>
            <a:spLocks noGrp="1"/>
          </p:cNvSpPr>
          <p:nvPr>
            <p:ph idx="1"/>
          </p:nvPr>
        </p:nvSpPr>
        <p:spPr>
          <a:xfrm>
            <a:off x="457200" y="1447800"/>
            <a:ext cx="8382000" cy="4525963"/>
          </a:xfrm>
        </p:spPr>
        <p:txBody>
          <a:bodyPr>
            <a:noAutofit/>
          </a:bodyPr>
          <a:lstStyle/>
          <a:p>
            <a:r>
              <a:rPr lang="en-US" sz="2600" dirty="0"/>
              <a:t>Kant proposed to approach these problems as a scientist would.  When a hypothesis brings up too many problems, we should try a different hypothesis. </a:t>
            </a:r>
            <a:endParaRPr lang="en-US" sz="2600" dirty="0" smtClean="0"/>
          </a:p>
          <a:p>
            <a:r>
              <a:rPr lang="en-US" sz="2600" dirty="0" smtClean="0"/>
              <a:t>Rationalism and empiricism both assumed </a:t>
            </a:r>
            <a:r>
              <a:rPr lang="en-US" sz="2600" dirty="0"/>
              <a:t>that we wanted the mind to conform to the “noumena” (a term invented by Kant) or “ding an </a:t>
            </a:r>
            <a:r>
              <a:rPr lang="en-US" sz="2600" dirty="0" err="1"/>
              <a:t>sich</a:t>
            </a:r>
            <a:r>
              <a:rPr lang="en-US" sz="2600" dirty="0"/>
              <a:t> </a:t>
            </a:r>
            <a:r>
              <a:rPr lang="en-US" sz="2600" dirty="0" err="1"/>
              <a:t>selbst</a:t>
            </a:r>
            <a:r>
              <a:rPr lang="en-US" sz="2600" dirty="0"/>
              <a:t>” or “external reality.”  </a:t>
            </a:r>
            <a:endParaRPr lang="en-US" sz="2600" dirty="0" smtClean="0"/>
          </a:p>
          <a:p>
            <a:r>
              <a:rPr lang="en-US" sz="2600" dirty="0" smtClean="0"/>
              <a:t>Kant </a:t>
            </a:r>
            <a:r>
              <a:rPr lang="en-US" sz="2600" dirty="0"/>
              <a:t>suggested that we should try to see if the “phenomena” (i.e. – our experiences or sensations) would conform to the mind.  </a:t>
            </a:r>
            <a:endParaRPr lang="en-US" sz="2600" dirty="0" smtClean="0"/>
          </a:p>
          <a:p>
            <a:r>
              <a:rPr lang="en-US" sz="2600" dirty="0" smtClean="0"/>
              <a:t>If </a:t>
            </a:r>
            <a:r>
              <a:rPr lang="en-US" sz="2600" dirty="0"/>
              <a:t>we know what the human mind can and does </a:t>
            </a:r>
            <a:r>
              <a:rPr lang="en-US" sz="2600" dirty="0" smtClean="0"/>
              <a:t>do, </a:t>
            </a:r>
            <a:r>
              <a:rPr lang="en-US" sz="2600" dirty="0"/>
              <a:t>we should know what kind of experiences we might possibly have. </a:t>
            </a:r>
          </a:p>
        </p:txBody>
      </p:sp>
    </p:spTree>
    <p:extLst>
      <p:ext uri="{BB962C8B-B14F-4D97-AF65-F5344CB8AC3E}">
        <p14:creationId xmlns:p14="http://schemas.microsoft.com/office/powerpoint/2010/main" xmlns="" val="13240088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r>
              <a:rPr lang="en-US" dirty="0"/>
              <a:t>The preface of the Critique of Pure Reason  raises three questions:</a:t>
            </a:r>
            <a:br>
              <a:rPr lang="en-US" dirty="0"/>
            </a:br>
            <a:endParaRPr lang="en-US" dirty="0"/>
          </a:p>
        </p:txBody>
      </p:sp>
      <p:sp>
        <p:nvSpPr>
          <p:cNvPr id="3" name="Content Placeholder 2"/>
          <p:cNvSpPr>
            <a:spLocks noGrp="1"/>
          </p:cNvSpPr>
          <p:nvPr>
            <p:ph idx="1"/>
          </p:nvPr>
        </p:nvSpPr>
        <p:spPr>
          <a:xfrm>
            <a:off x="457200" y="2895600"/>
            <a:ext cx="8229600" cy="3230563"/>
          </a:xfrm>
        </p:spPr>
        <p:txBody>
          <a:bodyPr/>
          <a:lstStyle/>
          <a:p>
            <a:r>
              <a:rPr lang="en-US" dirty="0"/>
              <a:t>	How is mathematical knowledge possible?</a:t>
            </a:r>
          </a:p>
          <a:p>
            <a:r>
              <a:rPr lang="en-US" dirty="0"/>
              <a:t>	How is scientific knowledge possible?</a:t>
            </a:r>
          </a:p>
          <a:p>
            <a:r>
              <a:rPr lang="en-US" dirty="0"/>
              <a:t>	Is metaphysical knowledge possible?</a:t>
            </a:r>
          </a:p>
          <a:p>
            <a:endParaRPr lang="en-US" dirty="0"/>
          </a:p>
        </p:txBody>
      </p:sp>
    </p:spTree>
    <p:extLst>
      <p:ext uri="{BB962C8B-B14F-4D97-AF65-F5344CB8AC3E}">
        <p14:creationId xmlns:p14="http://schemas.microsoft.com/office/powerpoint/2010/main" xmlns="" val="27578523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bodyPr>
          <a:lstStyle/>
          <a:p>
            <a:r>
              <a:rPr lang="en-US" dirty="0" smtClean="0"/>
              <a:t>Kant’s answer to the first two questions is the synthetic-</a:t>
            </a:r>
            <a:r>
              <a:rPr lang="en-US" dirty="0" err="1" smtClean="0"/>
              <a:t>apriori</a:t>
            </a:r>
            <a:r>
              <a:rPr lang="en-US" dirty="0" smtClean="0"/>
              <a:t>.</a:t>
            </a:r>
            <a:endParaRPr lang="en-US" dirty="0"/>
          </a:p>
        </p:txBody>
      </p:sp>
      <p:cxnSp>
        <p:nvCxnSpPr>
          <p:cNvPr id="5" name="Straight Connector 4"/>
          <p:cNvCxnSpPr/>
          <p:nvPr/>
        </p:nvCxnSpPr>
        <p:spPr>
          <a:xfrm>
            <a:off x="5448300" y="2209800"/>
            <a:ext cx="0" cy="4525963"/>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209800" y="4800600"/>
            <a:ext cx="6477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209800" y="3048000"/>
            <a:ext cx="64770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743200" y="2071396"/>
            <a:ext cx="2362200" cy="584775"/>
          </a:xfrm>
          <a:prstGeom prst="rect">
            <a:avLst/>
          </a:prstGeom>
          <a:noFill/>
        </p:spPr>
        <p:txBody>
          <a:bodyPr wrap="square" rtlCol="0">
            <a:spAutoFit/>
          </a:bodyPr>
          <a:lstStyle/>
          <a:p>
            <a:r>
              <a:rPr lang="en-US" sz="3200" dirty="0" smtClean="0"/>
              <a:t>Analytic</a:t>
            </a:r>
            <a:endParaRPr lang="en-US" sz="3200" dirty="0"/>
          </a:p>
        </p:txBody>
      </p:sp>
      <p:sp>
        <p:nvSpPr>
          <p:cNvPr id="17" name="TextBox 16"/>
          <p:cNvSpPr txBox="1"/>
          <p:nvPr/>
        </p:nvSpPr>
        <p:spPr>
          <a:xfrm>
            <a:off x="5791200" y="2057400"/>
            <a:ext cx="1981200" cy="584775"/>
          </a:xfrm>
          <a:prstGeom prst="rect">
            <a:avLst/>
          </a:prstGeom>
          <a:noFill/>
        </p:spPr>
        <p:txBody>
          <a:bodyPr wrap="square" rtlCol="0">
            <a:spAutoFit/>
          </a:bodyPr>
          <a:lstStyle/>
          <a:p>
            <a:r>
              <a:rPr lang="en-US" sz="3200" dirty="0" smtClean="0"/>
              <a:t>Synthetic</a:t>
            </a:r>
            <a:endParaRPr lang="en-US" sz="3200" dirty="0"/>
          </a:p>
        </p:txBody>
      </p:sp>
      <p:sp>
        <p:nvSpPr>
          <p:cNvPr id="18" name="TextBox 17"/>
          <p:cNvSpPr txBox="1"/>
          <p:nvPr/>
        </p:nvSpPr>
        <p:spPr>
          <a:xfrm>
            <a:off x="533400" y="3657600"/>
            <a:ext cx="1676400" cy="584775"/>
          </a:xfrm>
          <a:prstGeom prst="rect">
            <a:avLst/>
          </a:prstGeom>
          <a:noFill/>
        </p:spPr>
        <p:txBody>
          <a:bodyPr wrap="square" rtlCol="0">
            <a:spAutoFit/>
          </a:bodyPr>
          <a:lstStyle/>
          <a:p>
            <a:r>
              <a:rPr lang="en-US" sz="3200" dirty="0" err="1" smtClean="0"/>
              <a:t>Apriori</a:t>
            </a:r>
            <a:endParaRPr lang="en-US" sz="3200" dirty="0"/>
          </a:p>
        </p:txBody>
      </p:sp>
      <p:sp>
        <p:nvSpPr>
          <p:cNvPr id="19" name="TextBox 18"/>
          <p:cNvSpPr txBox="1"/>
          <p:nvPr/>
        </p:nvSpPr>
        <p:spPr>
          <a:xfrm>
            <a:off x="457200" y="5638800"/>
            <a:ext cx="2057399" cy="584775"/>
          </a:xfrm>
          <a:prstGeom prst="rect">
            <a:avLst/>
          </a:prstGeom>
          <a:noFill/>
        </p:spPr>
        <p:txBody>
          <a:bodyPr wrap="square" rtlCol="0">
            <a:spAutoFit/>
          </a:bodyPr>
          <a:lstStyle/>
          <a:p>
            <a:r>
              <a:rPr lang="en-US" sz="3200" dirty="0" err="1" smtClean="0"/>
              <a:t>Aposteriori</a:t>
            </a:r>
            <a:endParaRPr lang="en-US" sz="3200" dirty="0"/>
          </a:p>
        </p:txBody>
      </p:sp>
      <p:cxnSp>
        <p:nvCxnSpPr>
          <p:cNvPr id="21" name="Straight Connector 20"/>
          <p:cNvCxnSpPr/>
          <p:nvPr/>
        </p:nvCxnSpPr>
        <p:spPr>
          <a:xfrm>
            <a:off x="2590800" y="3048000"/>
            <a:ext cx="0" cy="3581400"/>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625012" y="3334434"/>
            <a:ext cx="2895600" cy="369332"/>
          </a:xfrm>
          <a:prstGeom prst="rect">
            <a:avLst/>
          </a:prstGeom>
          <a:noFill/>
        </p:spPr>
        <p:txBody>
          <a:bodyPr wrap="square" rtlCol="0">
            <a:spAutoFit/>
          </a:bodyPr>
          <a:lstStyle/>
          <a:p>
            <a:r>
              <a:rPr lang="en-US" dirty="0" smtClean="0"/>
              <a:t>All bachelors are unmarried.</a:t>
            </a:r>
            <a:endParaRPr lang="en-US" dirty="0"/>
          </a:p>
        </p:txBody>
      </p:sp>
      <p:sp>
        <p:nvSpPr>
          <p:cNvPr id="23" name="TextBox 22"/>
          <p:cNvSpPr txBox="1"/>
          <p:nvPr/>
        </p:nvSpPr>
        <p:spPr>
          <a:xfrm>
            <a:off x="5638800" y="3334434"/>
            <a:ext cx="2819400" cy="369332"/>
          </a:xfrm>
          <a:prstGeom prst="rect">
            <a:avLst/>
          </a:prstGeom>
          <a:noFill/>
        </p:spPr>
        <p:txBody>
          <a:bodyPr wrap="square" rtlCol="0">
            <a:spAutoFit/>
          </a:bodyPr>
          <a:lstStyle/>
          <a:p>
            <a:r>
              <a:rPr lang="en-US" dirty="0" smtClean="0"/>
              <a:t>Every event is caused.</a:t>
            </a:r>
            <a:endParaRPr lang="en-US" dirty="0"/>
          </a:p>
        </p:txBody>
      </p:sp>
      <p:sp>
        <p:nvSpPr>
          <p:cNvPr id="24" name="TextBox 23"/>
          <p:cNvSpPr txBox="1"/>
          <p:nvPr/>
        </p:nvSpPr>
        <p:spPr>
          <a:xfrm>
            <a:off x="2724150" y="5007857"/>
            <a:ext cx="2609850" cy="1754326"/>
          </a:xfrm>
          <a:prstGeom prst="rect">
            <a:avLst/>
          </a:prstGeom>
          <a:noFill/>
        </p:spPr>
        <p:txBody>
          <a:bodyPr wrap="square" rtlCol="0">
            <a:spAutoFit/>
          </a:bodyPr>
          <a:lstStyle/>
          <a:p>
            <a:r>
              <a:rPr lang="en-US" dirty="0" smtClean="0"/>
              <a:t>{None  because definitions are contradictory (Predicate contained in subject &amp; only confirmed by experience)}</a:t>
            </a:r>
            <a:endParaRPr lang="en-US" sz="7200" dirty="0"/>
          </a:p>
        </p:txBody>
      </p:sp>
      <p:sp>
        <p:nvSpPr>
          <p:cNvPr id="25" name="TextBox 24"/>
          <p:cNvSpPr txBox="1"/>
          <p:nvPr/>
        </p:nvSpPr>
        <p:spPr>
          <a:xfrm>
            <a:off x="5775649" y="5673298"/>
            <a:ext cx="2209800" cy="369332"/>
          </a:xfrm>
          <a:prstGeom prst="rect">
            <a:avLst/>
          </a:prstGeom>
          <a:noFill/>
        </p:spPr>
        <p:txBody>
          <a:bodyPr wrap="square" rtlCol="0">
            <a:spAutoFit/>
          </a:bodyPr>
          <a:lstStyle/>
          <a:p>
            <a:r>
              <a:rPr lang="en-US" dirty="0" smtClean="0"/>
              <a:t>That swan is white.</a:t>
            </a:r>
            <a:endParaRPr lang="en-US" dirty="0"/>
          </a:p>
        </p:txBody>
      </p:sp>
      <p:sp>
        <p:nvSpPr>
          <p:cNvPr id="26" name="TextBox 25"/>
          <p:cNvSpPr txBox="1"/>
          <p:nvPr/>
        </p:nvSpPr>
        <p:spPr>
          <a:xfrm>
            <a:off x="2819400" y="4038600"/>
            <a:ext cx="2362200" cy="369332"/>
          </a:xfrm>
          <a:prstGeom prst="rect">
            <a:avLst/>
          </a:prstGeom>
          <a:noFill/>
        </p:spPr>
        <p:txBody>
          <a:bodyPr wrap="square" rtlCol="0">
            <a:spAutoFit/>
          </a:bodyPr>
          <a:lstStyle/>
          <a:p>
            <a:r>
              <a:rPr lang="en-US" dirty="0" smtClean="0"/>
              <a:t>(relations of ideas)</a:t>
            </a:r>
            <a:endParaRPr lang="en-US" dirty="0"/>
          </a:p>
        </p:txBody>
      </p:sp>
      <p:sp>
        <p:nvSpPr>
          <p:cNvPr id="27" name="TextBox 26"/>
          <p:cNvSpPr txBox="1"/>
          <p:nvPr/>
        </p:nvSpPr>
        <p:spPr>
          <a:xfrm>
            <a:off x="5791200" y="6222020"/>
            <a:ext cx="2301551" cy="369332"/>
          </a:xfrm>
          <a:prstGeom prst="rect">
            <a:avLst/>
          </a:prstGeom>
          <a:noFill/>
        </p:spPr>
        <p:txBody>
          <a:bodyPr wrap="square" rtlCol="0">
            <a:spAutoFit/>
          </a:bodyPr>
          <a:lstStyle/>
          <a:p>
            <a:r>
              <a:rPr lang="en-US" dirty="0" smtClean="0"/>
              <a:t>(matters of fact)</a:t>
            </a:r>
            <a:endParaRPr lang="en-US" dirty="0"/>
          </a:p>
        </p:txBody>
      </p:sp>
      <p:sp>
        <p:nvSpPr>
          <p:cNvPr id="28" name="TextBox 27"/>
          <p:cNvSpPr txBox="1"/>
          <p:nvPr/>
        </p:nvSpPr>
        <p:spPr>
          <a:xfrm>
            <a:off x="5638800" y="3826450"/>
            <a:ext cx="3505200" cy="369332"/>
          </a:xfrm>
          <a:prstGeom prst="rect">
            <a:avLst/>
          </a:prstGeom>
          <a:noFill/>
        </p:spPr>
        <p:txBody>
          <a:bodyPr wrap="square" rtlCol="0">
            <a:spAutoFit/>
          </a:bodyPr>
          <a:lstStyle/>
          <a:p>
            <a:r>
              <a:rPr lang="en-US" dirty="0" smtClean="0"/>
              <a:t>All objects are locatable in space.</a:t>
            </a:r>
            <a:endParaRPr lang="en-US" dirty="0"/>
          </a:p>
        </p:txBody>
      </p:sp>
    </p:spTree>
    <p:extLst>
      <p:ext uri="{BB962C8B-B14F-4D97-AF65-F5344CB8AC3E}">
        <p14:creationId xmlns:p14="http://schemas.microsoft.com/office/powerpoint/2010/main" xmlns="" val="16789320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Kant answers the first question in a section entitled the Aesthetic.</a:t>
            </a:r>
            <a:endParaRPr lang="en-US" dirty="0"/>
          </a:p>
        </p:txBody>
      </p:sp>
      <p:sp>
        <p:nvSpPr>
          <p:cNvPr id="3" name="Content Placeholder 2"/>
          <p:cNvSpPr>
            <a:spLocks noGrp="1"/>
          </p:cNvSpPr>
          <p:nvPr>
            <p:ph idx="1"/>
          </p:nvPr>
        </p:nvSpPr>
        <p:spPr>
          <a:xfrm>
            <a:off x="304800" y="1447800"/>
            <a:ext cx="8458200" cy="5029200"/>
          </a:xfrm>
        </p:spPr>
        <p:txBody>
          <a:bodyPr>
            <a:normAutofit fontScale="70000" lnSpcReduction="20000"/>
          </a:bodyPr>
          <a:lstStyle/>
          <a:p>
            <a:r>
              <a:rPr lang="en-US" dirty="0" smtClean="0"/>
              <a:t>One </a:t>
            </a:r>
            <a:r>
              <a:rPr lang="en-US" dirty="0"/>
              <a:t>type of contribution of the mind, synthetic – a priori, comes into play whenever we have a sensation.  </a:t>
            </a:r>
            <a:endParaRPr lang="en-US" dirty="0" smtClean="0"/>
          </a:p>
          <a:p>
            <a:r>
              <a:rPr lang="en-US" dirty="0" smtClean="0"/>
              <a:t>If </a:t>
            </a:r>
            <a:r>
              <a:rPr lang="en-US" dirty="0"/>
              <a:t>we identify the sensation as internal, it is locatable in time.  If we identify the sensation as coming from without, it is locatable both in time and space.  </a:t>
            </a:r>
            <a:endParaRPr lang="en-US" dirty="0" smtClean="0"/>
          </a:p>
          <a:p>
            <a:r>
              <a:rPr lang="en-US" u="sng" dirty="0" smtClean="0"/>
              <a:t>Time </a:t>
            </a:r>
            <a:r>
              <a:rPr lang="en-US" u="sng" dirty="0"/>
              <a:t>and space are “forms” of the </a:t>
            </a:r>
            <a:r>
              <a:rPr lang="en-US" u="sng" dirty="0" smtClean="0"/>
              <a:t>mind.</a:t>
            </a:r>
            <a:r>
              <a:rPr lang="en-US" dirty="0" smtClean="0"/>
              <a:t>  </a:t>
            </a:r>
            <a:r>
              <a:rPr lang="en-US" dirty="0"/>
              <a:t>They are universal and necessary to all our experience and therefore are a priori.  These forms which form all our experience are contributed by the </a:t>
            </a:r>
            <a:r>
              <a:rPr lang="en-US" dirty="0" smtClean="0"/>
              <a:t>mind. </a:t>
            </a:r>
            <a:r>
              <a:rPr lang="en-US" u="sng" dirty="0" smtClean="0"/>
              <a:t>We don’t get them from experience we impose them on experience.</a:t>
            </a:r>
          </a:p>
          <a:p>
            <a:r>
              <a:rPr lang="en-US" dirty="0" smtClean="0"/>
              <a:t>We </a:t>
            </a:r>
            <a:r>
              <a:rPr lang="en-US" dirty="0"/>
              <a:t>can know that all objects are locatable in space (a synthetic – a priori judgement) because that is the way the human mind represents all experiences of objects.  </a:t>
            </a:r>
            <a:endParaRPr lang="en-US" dirty="0" smtClean="0"/>
          </a:p>
          <a:p>
            <a:r>
              <a:rPr lang="en-US" dirty="0" smtClean="0"/>
              <a:t>This </a:t>
            </a:r>
            <a:r>
              <a:rPr lang="en-US" dirty="0"/>
              <a:t>does not mean that there is nothing in the noumena that corresponds in some way with our concept of space.  After all we just don’t know anything about the noumena.  But our experience is formed by our mind to have 3 spatial dimensions </a:t>
            </a:r>
            <a:r>
              <a:rPr lang="en-US" dirty="0" smtClean="0"/>
              <a:t>whereas  </a:t>
            </a:r>
            <a:r>
              <a:rPr lang="en-US" dirty="0"/>
              <a:t>some modern physicists tell us that there are ten or eleven dimensions</a:t>
            </a:r>
            <a:r>
              <a:rPr lang="en-US" dirty="0" smtClean="0"/>
              <a:t>.</a:t>
            </a:r>
            <a:endParaRPr lang="en-US" dirty="0"/>
          </a:p>
        </p:txBody>
      </p:sp>
    </p:spTree>
    <p:extLst>
      <p:ext uri="{BB962C8B-B14F-4D97-AF65-F5344CB8AC3E}">
        <p14:creationId xmlns:p14="http://schemas.microsoft.com/office/powerpoint/2010/main" xmlns="" val="32054872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304800"/>
            <a:ext cx="8991600" cy="400110"/>
          </a:xfrm>
          <a:prstGeom prst="rect">
            <a:avLst/>
          </a:prstGeom>
        </p:spPr>
        <p:txBody>
          <a:bodyPr wrap="square">
            <a:spAutoFit/>
          </a:bodyPr>
          <a:lstStyle/>
          <a:p>
            <a:pPr lvl="0" fontAlgn="base">
              <a:spcBef>
                <a:spcPct val="0"/>
              </a:spcBef>
              <a:spcAft>
                <a:spcPct val="0"/>
              </a:spcAft>
            </a:pPr>
            <a:r>
              <a:rPr lang="en-US" altLang="en-US" sz="2000" b="1" u="sng" dirty="0">
                <a:latin typeface="Arial" charset="0"/>
                <a:cs typeface="Arial" charset="0"/>
              </a:rPr>
              <a:t>Kant ultimately distinguishes twelve pure concepts of the understanding</a:t>
            </a:r>
          </a:p>
        </p:txBody>
      </p:sp>
      <p:sp>
        <p:nvSpPr>
          <p:cNvPr id="4" name="Rectangle 3"/>
          <p:cNvSpPr/>
          <p:nvPr/>
        </p:nvSpPr>
        <p:spPr>
          <a:xfrm>
            <a:off x="2895600" y="838200"/>
            <a:ext cx="2571217" cy="369332"/>
          </a:xfrm>
          <a:prstGeom prst="rect">
            <a:avLst/>
          </a:prstGeom>
        </p:spPr>
        <p:txBody>
          <a:bodyPr wrap="none">
            <a:spAutoFit/>
          </a:bodyPr>
          <a:lstStyle/>
          <a:p>
            <a:r>
              <a:rPr lang="en-US" dirty="0"/>
              <a:t>1. Categories of Quantity </a:t>
            </a:r>
          </a:p>
        </p:txBody>
      </p:sp>
      <p:sp>
        <p:nvSpPr>
          <p:cNvPr id="5" name="Rectangle 4"/>
          <p:cNvSpPr/>
          <p:nvPr/>
        </p:nvSpPr>
        <p:spPr>
          <a:xfrm>
            <a:off x="3200400" y="914400"/>
            <a:ext cx="1295400" cy="1200329"/>
          </a:xfrm>
          <a:prstGeom prst="rect">
            <a:avLst/>
          </a:prstGeom>
        </p:spPr>
        <p:txBody>
          <a:bodyPr wrap="square">
            <a:spAutoFit/>
          </a:bodyPr>
          <a:lstStyle/>
          <a:p>
            <a:r>
              <a:rPr lang="en-US" dirty="0" smtClean="0"/>
              <a:t> </a:t>
            </a:r>
            <a:endParaRPr lang="en-US" dirty="0"/>
          </a:p>
          <a:p>
            <a:pPr>
              <a:buFont typeface="Arial"/>
              <a:buChar char="•"/>
            </a:pPr>
            <a:r>
              <a:rPr lang="en-US" dirty="0"/>
              <a:t>Unity</a:t>
            </a:r>
          </a:p>
          <a:p>
            <a:pPr>
              <a:buFont typeface="Arial"/>
              <a:buChar char="•"/>
            </a:pPr>
            <a:r>
              <a:rPr lang="en-US" dirty="0"/>
              <a:t>Plurality</a:t>
            </a:r>
          </a:p>
          <a:p>
            <a:pPr>
              <a:buFont typeface="Arial"/>
              <a:buChar char="•"/>
            </a:pPr>
            <a:r>
              <a:rPr lang="en-US" dirty="0"/>
              <a:t>Totality</a:t>
            </a:r>
          </a:p>
        </p:txBody>
      </p:sp>
      <p:sp>
        <p:nvSpPr>
          <p:cNvPr id="6" name="Rectangle 5"/>
          <p:cNvSpPr/>
          <p:nvPr/>
        </p:nvSpPr>
        <p:spPr>
          <a:xfrm>
            <a:off x="228600" y="2514600"/>
            <a:ext cx="2376676" cy="369332"/>
          </a:xfrm>
          <a:prstGeom prst="rect">
            <a:avLst/>
          </a:prstGeom>
        </p:spPr>
        <p:txBody>
          <a:bodyPr wrap="none">
            <a:spAutoFit/>
          </a:bodyPr>
          <a:lstStyle/>
          <a:p>
            <a:r>
              <a:rPr lang="en-US" i="1" dirty="0"/>
              <a:t>2. Categories of Quality</a:t>
            </a:r>
            <a:endParaRPr lang="en-US" dirty="0"/>
          </a:p>
        </p:txBody>
      </p:sp>
      <p:sp>
        <p:nvSpPr>
          <p:cNvPr id="7" name="Rectangle 6"/>
          <p:cNvSpPr/>
          <p:nvPr/>
        </p:nvSpPr>
        <p:spPr>
          <a:xfrm>
            <a:off x="533400" y="2958205"/>
            <a:ext cx="1371600" cy="923330"/>
          </a:xfrm>
          <a:prstGeom prst="rect">
            <a:avLst/>
          </a:prstGeom>
        </p:spPr>
        <p:txBody>
          <a:bodyPr wrap="square">
            <a:spAutoFit/>
          </a:bodyPr>
          <a:lstStyle/>
          <a:p>
            <a:pPr>
              <a:buFont typeface="Arial"/>
              <a:buChar char="•"/>
            </a:pPr>
            <a:r>
              <a:rPr lang="en-US" dirty="0"/>
              <a:t>Reality</a:t>
            </a:r>
          </a:p>
          <a:p>
            <a:pPr>
              <a:buFont typeface="Arial"/>
              <a:buChar char="•"/>
            </a:pPr>
            <a:r>
              <a:rPr lang="en-US" dirty="0"/>
              <a:t>Negation</a:t>
            </a:r>
          </a:p>
          <a:p>
            <a:pPr>
              <a:buFont typeface="Arial"/>
              <a:buChar char="•"/>
            </a:pPr>
            <a:r>
              <a:rPr lang="en-US" dirty="0"/>
              <a:t>Limitation</a:t>
            </a:r>
          </a:p>
        </p:txBody>
      </p:sp>
      <p:sp>
        <p:nvSpPr>
          <p:cNvPr id="8" name="Rectangle 7"/>
          <p:cNvSpPr/>
          <p:nvPr/>
        </p:nvSpPr>
        <p:spPr>
          <a:xfrm>
            <a:off x="4185873" y="2550005"/>
            <a:ext cx="2895600" cy="369332"/>
          </a:xfrm>
          <a:prstGeom prst="rect">
            <a:avLst/>
          </a:prstGeom>
        </p:spPr>
        <p:txBody>
          <a:bodyPr wrap="square">
            <a:spAutoFit/>
          </a:bodyPr>
          <a:lstStyle/>
          <a:p>
            <a:r>
              <a:rPr lang="en-US" i="1" dirty="0"/>
              <a:t>3. Categories of </a:t>
            </a:r>
            <a:r>
              <a:rPr lang="en-US" i="1" dirty="0" smtClean="0"/>
              <a:t>Relation</a:t>
            </a:r>
            <a:endParaRPr lang="en-US" dirty="0"/>
          </a:p>
        </p:txBody>
      </p:sp>
      <p:sp>
        <p:nvSpPr>
          <p:cNvPr id="9" name="Rectangle 8"/>
          <p:cNvSpPr/>
          <p:nvPr/>
        </p:nvSpPr>
        <p:spPr>
          <a:xfrm>
            <a:off x="4495800" y="2915044"/>
            <a:ext cx="4572000" cy="1477328"/>
          </a:xfrm>
          <a:prstGeom prst="rect">
            <a:avLst/>
          </a:prstGeom>
        </p:spPr>
        <p:txBody>
          <a:bodyPr>
            <a:spAutoFit/>
          </a:bodyPr>
          <a:lstStyle/>
          <a:p>
            <a:pPr>
              <a:buFont typeface="Arial"/>
              <a:buChar char="•"/>
            </a:pPr>
            <a:r>
              <a:rPr lang="en-US" dirty="0"/>
              <a:t>Inherence and Subsistence (substance and accident)</a:t>
            </a:r>
          </a:p>
          <a:p>
            <a:pPr>
              <a:buFont typeface="Arial"/>
              <a:buChar char="•"/>
            </a:pPr>
            <a:r>
              <a:rPr lang="en-US" dirty="0"/>
              <a:t>Causality and Dependence (cause and effect)</a:t>
            </a:r>
          </a:p>
          <a:p>
            <a:pPr>
              <a:buFont typeface="Arial"/>
              <a:buChar char="•"/>
            </a:pPr>
            <a:r>
              <a:rPr lang="en-US" dirty="0"/>
              <a:t>Community (reciprocity between agent and patient)</a:t>
            </a:r>
          </a:p>
        </p:txBody>
      </p:sp>
      <p:sp>
        <p:nvSpPr>
          <p:cNvPr id="10" name="Rectangle 9"/>
          <p:cNvSpPr/>
          <p:nvPr/>
        </p:nvSpPr>
        <p:spPr>
          <a:xfrm>
            <a:off x="2895600" y="4572000"/>
            <a:ext cx="2538580" cy="369332"/>
          </a:xfrm>
          <a:prstGeom prst="rect">
            <a:avLst/>
          </a:prstGeom>
        </p:spPr>
        <p:txBody>
          <a:bodyPr wrap="none">
            <a:spAutoFit/>
          </a:bodyPr>
          <a:lstStyle/>
          <a:p>
            <a:r>
              <a:rPr lang="en-US" i="1" dirty="0"/>
              <a:t>4. Categories of Modality</a:t>
            </a:r>
            <a:endParaRPr lang="en-US" dirty="0"/>
          </a:p>
        </p:txBody>
      </p:sp>
      <p:sp>
        <p:nvSpPr>
          <p:cNvPr id="11" name="Rectangle 10"/>
          <p:cNvSpPr/>
          <p:nvPr/>
        </p:nvSpPr>
        <p:spPr>
          <a:xfrm>
            <a:off x="3203510" y="5029200"/>
            <a:ext cx="4572000" cy="923330"/>
          </a:xfrm>
          <a:prstGeom prst="rect">
            <a:avLst/>
          </a:prstGeom>
        </p:spPr>
        <p:txBody>
          <a:bodyPr>
            <a:spAutoFit/>
          </a:bodyPr>
          <a:lstStyle/>
          <a:p>
            <a:pPr>
              <a:buFont typeface="Arial"/>
              <a:buChar char="•"/>
            </a:pPr>
            <a:r>
              <a:rPr lang="en-US" dirty="0"/>
              <a:t>Possibility—Impossibility</a:t>
            </a:r>
          </a:p>
          <a:p>
            <a:pPr>
              <a:buFont typeface="Arial"/>
              <a:buChar char="•"/>
            </a:pPr>
            <a:r>
              <a:rPr lang="en-US" dirty="0"/>
              <a:t>Existence—Non-existence</a:t>
            </a:r>
          </a:p>
          <a:p>
            <a:pPr>
              <a:buFont typeface="Arial"/>
              <a:buChar char="•"/>
            </a:pPr>
            <a:r>
              <a:rPr lang="en-US" dirty="0"/>
              <a:t>Necessity—Contingency</a:t>
            </a:r>
          </a:p>
        </p:txBody>
      </p:sp>
    </p:spTree>
    <p:extLst>
      <p:ext uri="{BB962C8B-B14F-4D97-AF65-F5344CB8AC3E}">
        <p14:creationId xmlns:p14="http://schemas.microsoft.com/office/powerpoint/2010/main" xmlns="" val="11960119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as Phenomena &amp; Noumena</a:t>
            </a:r>
            <a:endParaRPr lang="en-US" dirty="0"/>
          </a:p>
        </p:txBody>
      </p:sp>
      <p:sp>
        <p:nvSpPr>
          <p:cNvPr id="3" name="Content Placeholder 2"/>
          <p:cNvSpPr>
            <a:spLocks noGrp="1"/>
          </p:cNvSpPr>
          <p:nvPr>
            <p:ph idx="1"/>
          </p:nvPr>
        </p:nvSpPr>
        <p:spPr>
          <a:xfrm>
            <a:off x="533400" y="1553472"/>
            <a:ext cx="8229600" cy="4678363"/>
          </a:xfrm>
          <a:ln>
            <a:solidFill>
              <a:schemeClr val="tx1"/>
            </a:solidFill>
          </a:ln>
        </p:spPr>
        <p:txBody>
          <a:bodyPr/>
          <a:lstStyle/>
          <a:p>
            <a:endParaRPr lang="en-US" dirty="0"/>
          </a:p>
        </p:txBody>
      </p:sp>
      <p:cxnSp>
        <p:nvCxnSpPr>
          <p:cNvPr id="6" name="Straight Connector 5"/>
          <p:cNvCxnSpPr>
            <a:stCxn id="4" idx="4"/>
          </p:cNvCxnSpPr>
          <p:nvPr/>
        </p:nvCxnSpPr>
        <p:spPr>
          <a:xfrm>
            <a:off x="2705100" y="4343400"/>
            <a:ext cx="0" cy="990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303086" y="5366585"/>
            <a:ext cx="383726" cy="8811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726461" y="5334000"/>
            <a:ext cx="300178" cy="925428"/>
          </a:xfrm>
          <a:prstGeom prst="line">
            <a:avLst/>
          </a:prstGeom>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895094" y="4595431"/>
            <a:ext cx="198120" cy="108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2705100" y="4648200"/>
            <a:ext cx="7239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2093214" y="4648200"/>
            <a:ext cx="611886"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928366" y="6182205"/>
            <a:ext cx="457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1931670" y="6171537"/>
            <a:ext cx="457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676400" y="2438400"/>
            <a:ext cx="2057400" cy="1905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3" name="Oval 32"/>
          <p:cNvSpPr/>
          <p:nvPr/>
        </p:nvSpPr>
        <p:spPr>
          <a:xfrm>
            <a:off x="3429000" y="4580450"/>
            <a:ext cx="228600" cy="1388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a:stCxn id="39" idx="4"/>
          </p:cNvCxnSpPr>
          <p:nvPr/>
        </p:nvCxnSpPr>
        <p:spPr>
          <a:xfrm>
            <a:off x="6368807" y="3798715"/>
            <a:ext cx="26416" cy="709947"/>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6148556" y="4532015"/>
            <a:ext cx="235446" cy="631507"/>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408330" y="4508662"/>
            <a:ext cx="184182" cy="663239"/>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5911144" y="4001998"/>
            <a:ext cx="90631" cy="551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p:cNvCxnSpPr/>
          <p:nvPr/>
        </p:nvCxnSpPr>
        <p:spPr>
          <a:xfrm flipV="1">
            <a:off x="6395223" y="4017160"/>
            <a:ext cx="378366" cy="20895"/>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399174" y="4017160"/>
            <a:ext cx="27716"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6562032" y="5132455"/>
            <a:ext cx="209149" cy="387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6045290" y="5124810"/>
            <a:ext cx="209149" cy="387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5898222" y="2830917"/>
            <a:ext cx="941170" cy="967798"/>
          </a:xfrm>
          <a:prstGeom prst="ellipse">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Oval 39"/>
          <p:cNvSpPr/>
          <p:nvPr/>
        </p:nvSpPr>
        <p:spPr>
          <a:xfrm flipH="1">
            <a:off x="6740318" y="3997575"/>
            <a:ext cx="129672"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p:cNvCxnSpPr>
            <a:stCxn id="34" idx="6"/>
          </p:cNvCxnSpPr>
          <p:nvPr/>
        </p:nvCxnSpPr>
        <p:spPr>
          <a:xfrm>
            <a:off x="6001775" y="4029581"/>
            <a:ext cx="397399" cy="8474"/>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65" idx="4"/>
          </p:cNvCxnSpPr>
          <p:nvPr/>
        </p:nvCxnSpPr>
        <p:spPr>
          <a:xfrm flipH="1">
            <a:off x="2781937" y="3206633"/>
            <a:ext cx="3001" cy="457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a:off x="2605805" y="3663755"/>
            <a:ext cx="159637" cy="393666"/>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781937" y="3649197"/>
            <a:ext cx="124879" cy="413447"/>
          </a:xfrm>
          <a:prstGeom prst="line">
            <a:avLst/>
          </a:prstGeom>
        </p:spPr>
        <p:style>
          <a:lnRef idx="1">
            <a:schemeClr val="accent1"/>
          </a:lnRef>
          <a:fillRef idx="0">
            <a:schemeClr val="accent1"/>
          </a:fillRef>
          <a:effectRef idx="0">
            <a:schemeClr val="accent1"/>
          </a:effectRef>
          <a:fontRef idx="minor">
            <a:schemeClr val="tx1"/>
          </a:fontRef>
        </p:style>
      </p:cxnSp>
      <p:sp>
        <p:nvSpPr>
          <p:cNvPr id="60" name="Oval 59"/>
          <p:cNvSpPr/>
          <p:nvPr/>
        </p:nvSpPr>
        <p:spPr>
          <a:xfrm>
            <a:off x="2436073" y="3333356"/>
            <a:ext cx="55711" cy="34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p:cNvCxnSpPr/>
          <p:nvPr/>
        </p:nvCxnSpPr>
        <p:spPr>
          <a:xfrm>
            <a:off x="2773050" y="3342807"/>
            <a:ext cx="2035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a:off x="2690555" y="3342807"/>
            <a:ext cx="82495"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Oval 62"/>
          <p:cNvSpPr/>
          <p:nvPr/>
        </p:nvSpPr>
        <p:spPr>
          <a:xfrm>
            <a:off x="2865933" y="4038055"/>
            <a:ext cx="128563" cy="241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515572" y="4033289"/>
            <a:ext cx="128564" cy="241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495670" y="2603332"/>
            <a:ext cx="578535" cy="60330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6" name="Oval 65"/>
          <p:cNvSpPr/>
          <p:nvPr/>
        </p:nvSpPr>
        <p:spPr>
          <a:xfrm flipH="1">
            <a:off x="2994496" y="3330598"/>
            <a:ext cx="79709" cy="28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Connector 68"/>
          <p:cNvCxnSpPr>
            <a:endCxn id="60" idx="5"/>
          </p:cNvCxnSpPr>
          <p:nvPr/>
        </p:nvCxnSpPr>
        <p:spPr>
          <a:xfrm flipH="1">
            <a:off x="2483625" y="3342807"/>
            <a:ext cx="204663" cy="19901"/>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5105400" y="2286000"/>
            <a:ext cx="3048000" cy="618982"/>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5105400" y="2286000"/>
            <a:ext cx="76200" cy="2971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4" name="Straight Connector 1023"/>
          <p:cNvCxnSpPr/>
          <p:nvPr/>
        </p:nvCxnSpPr>
        <p:spPr>
          <a:xfrm>
            <a:off x="5181600" y="5257800"/>
            <a:ext cx="2971800" cy="685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7" name="Straight Connector 1026"/>
          <p:cNvCxnSpPr/>
          <p:nvPr/>
        </p:nvCxnSpPr>
        <p:spPr>
          <a:xfrm>
            <a:off x="8153400" y="2904982"/>
            <a:ext cx="0" cy="303861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443520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763000" cy="1143000"/>
          </a:xfrm>
        </p:spPr>
        <p:txBody>
          <a:bodyPr>
            <a:normAutofit fontScale="90000"/>
          </a:bodyPr>
          <a:lstStyle/>
          <a:p>
            <a:r>
              <a:rPr lang="en-US" dirty="0" smtClean="0"/>
              <a:t>Relating this episode to the conclusions</a:t>
            </a:r>
            <a:endParaRPr lang="en-US" dirty="0"/>
          </a:p>
        </p:txBody>
      </p:sp>
      <p:sp>
        <p:nvSpPr>
          <p:cNvPr id="3" name="Content Placeholder 2"/>
          <p:cNvSpPr>
            <a:spLocks noGrp="1"/>
          </p:cNvSpPr>
          <p:nvPr>
            <p:ph idx="1"/>
          </p:nvPr>
        </p:nvSpPr>
        <p:spPr>
          <a:xfrm>
            <a:off x="152400" y="1600200"/>
            <a:ext cx="8915400" cy="4525963"/>
          </a:xfrm>
        </p:spPr>
        <p:txBody>
          <a:bodyPr>
            <a:normAutofit lnSpcReduction="10000"/>
          </a:bodyPr>
          <a:lstStyle/>
          <a:p>
            <a:pPr marL="514350" indent="-514350">
              <a:buFont typeface="Arial" pitchFamily="34" charset="0"/>
              <a:buAutoNum type="arabicPeriod"/>
            </a:pPr>
            <a:r>
              <a:rPr lang="en-US" dirty="0" smtClean="0"/>
              <a:t>We </a:t>
            </a:r>
            <a:r>
              <a:rPr lang="en-US" dirty="0"/>
              <a:t>do not know the noumena</a:t>
            </a:r>
            <a:r>
              <a:rPr lang="en-US" dirty="0" smtClean="0"/>
              <a:t>!</a:t>
            </a:r>
          </a:p>
          <a:p>
            <a:pPr marL="514350" indent="-514350">
              <a:buFont typeface="Arial" pitchFamily="34" charset="0"/>
              <a:buAutoNum type="arabicPeriod"/>
            </a:pPr>
            <a:r>
              <a:rPr lang="en-US" dirty="0"/>
              <a:t>The mind creates images of the noumena</a:t>
            </a:r>
            <a:r>
              <a:rPr lang="en-US" dirty="0" smtClean="0"/>
              <a:t>!</a:t>
            </a:r>
          </a:p>
          <a:p>
            <a:pPr marL="514350" indent="-514350">
              <a:buFont typeface="Arial" pitchFamily="34" charset="0"/>
              <a:buAutoNum type="arabicPeriod"/>
            </a:pPr>
            <a:r>
              <a:rPr lang="en-US" dirty="0"/>
              <a:t>These </a:t>
            </a:r>
            <a:r>
              <a:rPr lang="en-US" dirty="0" smtClean="0"/>
              <a:t>intuitions </a:t>
            </a:r>
            <a:r>
              <a:rPr lang="en-US" dirty="0"/>
              <a:t>are built by </a:t>
            </a:r>
            <a:r>
              <a:rPr lang="en-US" dirty="0" smtClean="0"/>
              <a:t>mental capacities [that have evolved].</a:t>
            </a:r>
          </a:p>
          <a:p>
            <a:pPr marL="514350" indent="-514350">
              <a:buFont typeface="Arial" pitchFamily="34" charset="0"/>
              <a:buAutoNum type="arabicPeriod"/>
            </a:pPr>
            <a:r>
              <a:rPr lang="en-US" dirty="0" smtClean="0"/>
              <a:t>This Naïve </a:t>
            </a:r>
            <a:r>
              <a:rPr lang="en-US" dirty="0"/>
              <a:t>Realism is inadequate</a:t>
            </a:r>
            <a:r>
              <a:rPr lang="en-US" dirty="0" smtClean="0"/>
              <a:t>!</a:t>
            </a:r>
          </a:p>
          <a:p>
            <a:pPr marL="514350" indent="-514350">
              <a:buFont typeface="Arial" pitchFamily="34" charset="0"/>
              <a:buAutoNum type="arabicPeriod"/>
            </a:pPr>
            <a:r>
              <a:rPr lang="en-US" dirty="0"/>
              <a:t>Absolute proof about the noumena doesn’t exist</a:t>
            </a:r>
            <a:r>
              <a:rPr lang="en-US" dirty="0" smtClean="0"/>
              <a:t>!</a:t>
            </a:r>
          </a:p>
          <a:p>
            <a:pPr marL="514350" indent="-514350">
              <a:buFont typeface="Arial" pitchFamily="34" charset="0"/>
              <a:buAutoNum type="arabicPeriod"/>
            </a:pPr>
            <a:r>
              <a:rPr lang="en-US" dirty="0"/>
              <a:t>What we actually do is to “choose” a </a:t>
            </a:r>
            <a:r>
              <a:rPr lang="en-US" dirty="0" smtClean="0"/>
              <a:t>paradigm.</a:t>
            </a:r>
          </a:p>
          <a:p>
            <a:pPr marL="514350" indent="-514350">
              <a:buFont typeface="Arial" pitchFamily="34" charset="0"/>
              <a:buAutoNum type="arabicPeriod"/>
            </a:pPr>
            <a:r>
              <a:rPr lang="en-US" dirty="0"/>
              <a:t>We </a:t>
            </a:r>
            <a:r>
              <a:rPr lang="en-US" dirty="0" smtClean="0"/>
              <a:t>each </a:t>
            </a:r>
            <a:r>
              <a:rPr lang="en-US" dirty="0"/>
              <a:t>build a network of concepts.</a:t>
            </a:r>
            <a:endParaRPr lang="en-US" dirty="0" smtClean="0"/>
          </a:p>
          <a:p>
            <a:pPr marL="514350" indent="-514350">
              <a:buFont typeface="Arial" pitchFamily="34" charset="0"/>
              <a:buAutoNum type="arabicPeriod"/>
            </a:pPr>
            <a:endParaRPr lang="en-US" dirty="0" smtClean="0"/>
          </a:p>
          <a:p>
            <a:pPr marL="514350" indent="-514350">
              <a:buFont typeface="Arial" pitchFamily="34" charset="0"/>
              <a:buAutoNum type="arabicPeriod"/>
            </a:pPr>
            <a:endParaRPr lang="en-US" dirty="0" smtClean="0"/>
          </a:p>
          <a:p>
            <a:pPr marL="514350" indent="-514350">
              <a:buFont typeface="Arial" pitchFamily="34" charset="0"/>
              <a:buAutoNum type="arabicPeriod"/>
            </a:pPr>
            <a:endParaRPr lang="en-US" dirty="0"/>
          </a:p>
          <a:p>
            <a:pPr marL="514350" indent="-514350">
              <a:buAutoNum type="arabicPeriod"/>
            </a:pPr>
            <a:endParaRPr lang="en-US" dirty="0"/>
          </a:p>
        </p:txBody>
      </p:sp>
    </p:spTree>
    <p:extLst>
      <p:ext uri="{BB962C8B-B14F-4D97-AF65-F5344CB8AC3E}">
        <p14:creationId xmlns:p14="http://schemas.microsoft.com/office/powerpoint/2010/main" xmlns="" val="21903491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001000" cy="1162050"/>
          </a:xfrm>
        </p:spPr>
        <p:txBody>
          <a:bodyPr>
            <a:normAutofit/>
          </a:bodyPr>
          <a:lstStyle/>
          <a:p>
            <a:pPr algn="ctr"/>
            <a:r>
              <a:rPr lang="en-US" sz="3200" dirty="0" smtClean="0"/>
              <a:t>Albert Einstein</a:t>
            </a:r>
            <a:endParaRPr lang="en-US" sz="3200" dirty="0"/>
          </a:p>
        </p:txBody>
      </p:sp>
      <p:sp>
        <p:nvSpPr>
          <p:cNvPr id="4" name="Text Placeholder 3"/>
          <p:cNvSpPr>
            <a:spLocks noGrp="1"/>
          </p:cNvSpPr>
          <p:nvPr>
            <p:ph type="body" sz="half" idx="2"/>
          </p:nvPr>
        </p:nvSpPr>
        <p:spPr/>
        <p:txBody>
          <a:bodyPr>
            <a:normAutofit/>
          </a:bodyPr>
          <a:lstStyle/>
          <a:p>
            <a:r>
              <a:rPr lang="en-US" sz="2800" dirty="0"/>
              <a:t>The Special Theory of Relativity comes out of an apparent contradiction between the principle of relativity and the electromagnetic phenomena. </a:t>
            </a:r>
          </a:p>
        </p:txBody>
      </p:sp>
      <p:pic>
        <p:nvPicPr>
          <p:cNvPr id="7170" name="Picture 2" descr="http://th.physik.uni-frankfurt.de/~jr/gif/phys/einstein4.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4267200" y="1905000"/>
            <a:ext cx="4572000" cy="4572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6305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Detailing the issue</a:t>
            </a:r>
            <a:endParaRPr lang="en-US" dirty="0"/>
          </a:p>
        </p:txBody>
      </p:sp>
      <p:sp>
        <p:nvSpPr>
          <p:cNvPr id="3" name="Content Placeholder 2"/>
          <p:cNvSpPr>
            <a:spLocks noGrp="1"/>
          </p:cNvSpPr>
          <p:nvPr>
            <p:ph idx="1"/>
          </p:nvPr>
        </p:nvSpPr>
        <p:spPr>
          <a:xfrm>
            <a:off x="457200" y="1371600"/>
            <a:ext cx="8229600" cy="4525963"/>
          </a:xfrm>
        </p:spPr>
        <p:txBody>
          <a:bodyPr>
            <a:noAutofit/>
          </a:bodyPr>
          <a:lstStyle/>
          <a:p>
            <a:r>
              <a:rPr lang="en-US" sz="2200" dirty="0"/>
              <a:t>The principle of relativity says that in the case of inertial systems (moving without rotation or change of velocity) the same general laws of physics </a:t>
            </a:r>
            <a:r>
              <a:rPr lang="en-US" sz="2200" dirty="0" smtClean="0"/>
              <a:t>apply.  </a:t>
            </a:r>
            <a:r>
              <a:rPr lang="en-US" sz="2200" dirty="0"/>
              <a:t>[I.e. – if </a:t>
            </a:r>
            <a:r>
              <a:rPr lang="en-US" sz="2200" dirty="0" smtClean="0"/>
              <a:t>conservation of momentum and energy apply in one system it will </a:t>
            </a:r>
            <a:r>
              <a:rPr lang="en-US" sz="2200" dirty="0"/>
              <a:t>in all inertial </a:t>
            </a:r>
            <a:r>
              <a:rPr lang="en-US" sz="2200" dirty="0" smtClean="0"/>
              <a:t>systems; and relative velocities should add or subtract in all such systems.]</a:t>
            </a:r>
          </a:p>
          <a:p>
            <a:r>
              <a:rPr lang="en-US" sz="2200" dirty="0" smtClean="0"/>
              <a:t>Suppose I travel at </a:t>
            </a:r>
            <a:r>
              <a:rPr lang="en-US" sz="2200" dirty="0" err="1" smtClean="0"/>
              <a:t>lightspeed</a:t>
            </a:r>
            <a:r>
              <a:rPr lang="en-US" sz="2200" dirty="0" smtClean="0"/>
              <a:t> along with a beam of light. What will I see? My first intuitive guess is a peculiar type of standing wave. </a:t>
            </a:r>
          </a:p>
          <a:p>
            <a:r>
              <a:rPr lang="en-US" sz="2200" dirty="0" smtClean="0"/>
              <a:t>But </a:t>
            </a:r>
            <a:r>
              <a:rPr lang="en-US" sz="2200" dirty="0"/>
              <a:t>light moves with the same speed (thru “empty space”) for all systems regardless of the motions of the emitter and receiver.  </a:t>
            </a:r>
            <a:endParaRPr lang="en-US" sz="2200" dirty="0" smtClean="0"/>
          </a:p>
          <a:p>
            <a:r>
              <a:rPr lang="en-US" sz="2200" dirty="0" smtClean="0"/>
              <a:t>The first intuitive guess </a:t>
            </a:r>
            <a:r>
              <a:rPr lang="en-US" sz="2200" dirty="0"/>
              <a:t>might make sense if “empty space” was filled with some sort of “aether” which transmitted </a:t>
            </a:r>
            <a:r>
              <a:rPr lang="en-US" sz="2200" dirty="0" smtClean="0"/>
              <a:t>electromagnetic waves.  </a:t>
            </a:r>
          </a:p>
          <a:p>
            <a:r>
              <a:rPr lang="en-US" sz="2200" dirty="0" smtClean="0"/>
              <a:t>But </a:t>
            </a:r>
            <a:r>
              <a:rPr lang="en-US" sz="2200" dirty="0"/>
              <a:t>all efforts to measure our speed in the “</a:t>
            </a:r>
            <a:r>
              <a:rPr lang="en-US" sz="2200" dirty="0" err="1"/>
              <a:t>aether</a:t>
            </a:r>
            <a:r>
              <a:rPr lang="en-US" sz="2200" dirty="0"/>
              <a:t>” failed and it was not easy to conceive the mechanics of our motion through the “</a:t>
            </a:r>
            <a:r>
              <a:rPr lang="en-US" sz="2200" dirty="0" err="1"/>
              <a:t>aether</a:t>
            </a:r>
            <a:r>
              <a:rPr lang="en-US" sz="2200" dirty="0"/>
              <a:t>” while not disrupting its ability to transmit light</a:t>
            </a:r>
            <a:r>
              <a:rPr lang="en-US" sz="2200" dirty="0" smtClean="0"/>
              <a:t>.</a:t>
            </a:r>
            <a:endParaRPr lang="en-US" sz="2200" dirty="0"/>
          </a:p>
        </p:txBody>
      </p:sp>
    </p:spTree>
    <p:extLst>
      <p:ext uri="{BB962C8B-B14F-4D97-AF65-F5344CB8AC3E}">
        <p14:creationId xmlns:p14="http://schemas.microsoft.com/office/powerpoint/2010/main" xmlns="" val="39800383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source of the problem stems from two inadequate intuitive concepts. </a:t>
            </a:r>
            <a:endParaRPr lang="en-US" dirty="0"/>
          </a:p>
        </p:txBody>
      </p:sp>
      <p:sp>
        <p:nvSpPr>
          <p:cNvPr id="3" name="Content Placeholder 2"/>
          <p:cNvSpPr>
            <a:spLocks noGrp="1"/>
          </p:cNvSpPr>
          <p:nvPr>
            <p:ph idx="1"/>
          </p:nvPr>
        </p:nvSpPr>
        <p:spPr/>
        <p:txBody>
          <a:bodyPr>
            <a:normAutofit lnSpcReduction="10000"/>
          </a:bodyPr>
          <a:lstStyle/>
          <a:p>
            <a:r>
              <a:rPr lang="en-US" dirty="0" smtClean="0"/>
              <a:t>We “borrowed two unjustifiable hypotheses from classical mechanics: these are as follows:</a:t>
            </a:r>
          </a:p>
          <a:p>
            <a:pPr marL="457200" lvl="1" indent="0">
              <a:buNone/>
            </a:pPr>
            <a:r>
              <a:rPr lang="en-US" dirty="0" smtClean="0"/>
              <a:t>(1) The time interval (time) between two events is independent of the condition of motion of the body of reference.</a:t>
            </a:r>
          </a:p>
          <a:p>
            <a:pPr marL="457200" lvl="1" indent="0">
              <a:buNone/>
            </a:pPr>
            <a:r>
              <a:rPr lang="en-US" dirty="0" smtClean="0"/>
              <a:t>(2) </a:t>
            </a:r>
            <a:r>
              <a:rPr lang="en-US" dirty="0"/>
              <a:t>The </a:t>
            </a:r>
            <a:r>
              <a:rPr lang="en-US" dirty="0" smtClean="0"/>
              <a:t>space </a:t>
            </a:r>
            <a:r>
              <a:rPr lang="en-US" dirty="0"/>
              <a:t>interval </a:t>
            </a:r>
            <a:r>
              <a:rPr lang="en-US" dirty="0" smtClean="0"/>
              <a:t>(space) </a:t>
            </a:r>
            <a:r>
              <a:rPr lang="en-US" dirty="0"/>
              <a:t>between two events is independent of the condition of motion of the body of reference</a:t>
            </a:r>
            <a:r>
              <a:rPr lang="en-US" dirty="0" smtClean="0"/>
              <a:t>.</a:t>
            </a:r>
          </a:p>
          <a:p>
            <a:r>
              <a:rPr lang="en-US" dirty="0" smtClean="0"/>
              <a:t>If we drop these hypotheses, then the dilemma … disappears….” [</a:t>
            </a:r>
            <a:r>
              <a:rPr lang="en-US" u="sng" dirty="0" smtClean="0"/>
              <a:t>Relativity</a:t>
            </a:r>
            <a:r>
              <a:rPr lang="en-US" dirty="0" smtClean="0"/>
              <a:t>, p.30]</a:t>
            </a:r>
            <a:endParaRPr lang="en-US" dirty="0"/>
          </a:p>
          <a:p>
            <a:pPr marL="457200" lvl="1" indent="0">
              <a:buNone/>
            </a:pPr>
            <a:endParaRPr lang="en-US" dirty="0"/>
          </a:p>
        </p:txBody>
      </p:sp>
    </p:spTree>
    <p:extLst>
      <p:ext uri="{BB962C8B-B14F-4D97-AF65-F5344CB8AC3E}">
        <p14:creationId xmlns:p14="http://schemas.microsoft.com/office/powerpoint/2010/main" xmlns="" val="26303708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33600" y="2045341"/>
            <a:ext cx="2362200" cy="369332"/>
          </a:xfrm>
          <a:prstGeom prst="rect">
            <a:avLst/>
          </a:prstGeom>
          <a:noFill/>
        </p:spPr>
        <p:txBody>
          <a:bodyPr wrap="square" rtlCol="0">
            <a:spAutoFit/>
          </a:bodyPr>
          <a:lstStyle/>
          <a:p>
            <a:r>
              <a:rPr lang="en-US" dirty="0" smtClean="0"/>
              <a:t>x’ = </a:t>
            </a:r>
            <a:endParaRPr lang="en-US" dirty="0"/>
          </a:p>
        </p:txBody>
      </p:sp>
      <p:cxnSp>
        <p:nvCxnSpPr>
          <p:cNvPr id="6" name="Straight Connector 5"/>
          <p:cNvCxnSpPr/>
          <p:nvPr/>
        </p:nvCxnSpPr>
        <p:spPr>
          <a:xfrm>
            <a:off x="2667000" y="2230007"/>
            <a:ext cx="1143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796074" y="1896833"/>
            <a:ext cx="990600" cy="369332"/>
          </a:xfrm>
          <a:prstGeom prst="rect">
            <a:avLst/>
          </a:prstGeom>
          <a:noFill/>
        </p:spPr>
        <p:txBody>
          <a:bodyPr wrap="square" rtlCol="0">
            <a:spAutoFit/>
          </a:bodyPr>
          <a:lstStyle/>
          <a:p>
            <a:r>
              <a:rPr lang="en-US" dirty="0" smtClean="0"/>
              <a:t>x - </a:t>
            </a:r>
            <a:r>
              <a:rPr lang="en-US" dirty="0" err="1" smtClean="0"/>
              <a:t>vt</a:t>
            </a:r>
            <a:endParaRPr lang="en-US" dirty="0"/>
          </a:p>
        </p:txBody>
      </p:sp>
      <p:sp>
        <p:nvSpPr>
          <p:cNvPr id="12" name="TextBox 11"/>
          <p:cNvSpPr txBox="1"/>
          <p:nvPr/>
        </p:nvSpPr>
        <p:spPr>
          <a:xfrm>
            <a:off x="3383612" y="2230007"/>
            <a:ext cx="277001" cy="369332"/>
          </a:xfrm>
          <a:prstGeom prst="rect">
            <a:avLst/>
          </a:prstGeom>
          <a:noFill/>
        </p:spPr>
        <p:txBody>
          <a:bodyPr wrap="square" rtlCol="0">
            <a:spAutoFit/>
          </a:bodyPr>
          <a:lstStyle/>
          <a:p>
            <a:r>
              <a:rPr lang="en-US" dirty="0" smtClean="0"/>
              <a:t>2</a:t>
            </a:r>
            <a:endParaRPr lang="en-US" dirty="0"/>
          </a:p>
        </p:txBody>
      </p:sp>
      <p:grpSp>
        <p:nvGrpSpPr>
          <p:cNvPr id="27" name="Group 26"/>
          <p:cNvGrpSpPr/>
          <p:nvPr/>
        </p:nvGrpSpPr>
        <p:grpSpPr>
          <a:xfrm>
            <a:off x="2438400" y="2282871"/>
            <a:ext cx="1524000" cy="706016"/>
            <a:chOff x="2438400" y="2282871"/>
            <a:chExt cx="1524000" cy="706016"/>
          </a:xfrm>
        </p:grpSpPr>
        <p:sp>
          <p:nvSpPr>
            <p:cNvPr id="8" name="TextBox 7"/>
            <p:cNvSpPr txBox="1"/>
            <p:nvPr/>
          </p:nvSpPr>
          <p:spPr>
            <a:xfrm>
              <a:off x="2667000" y="2362200"/>
              <a:ext cx="1295400" cy="369332"/>
            </a:xfrm>
            <a:prstGeom prst="rect">
              <a:avLst/>
            </a:prstGeom>
            <a:noFill/>
          </p:spPr>
          <p:txBody>
            <a:bodyPr wrap="square" rtlCol="0">
              <a:spAutoFit/>
            </a:bodyPr>
            <a:lstStyle/>
            <a:p>
              <a:r>
                <a:rPr lang="en-US" dirty="0" smtClean="0"/>
                <a:t>1 - </a:t>
              </a:r>
              <a:endParaRPr lang="en-US" dirty="0"/>
            </a:p>
          </p:txBody>
        </p:sp>
        <p:cxnSp>
          <p:nvCxnSpPr>
            <p:cNvPr id="10" name="Straight Connector 9"/>
            <p:cNvCxnSpPr/>
            <p:nvPr/>
          </p:nvCxnSpPr>
          <p:spPr>
            <a:xfrm>
              <a:off x="3124200" y="2546866"/>
              <a:ext cx="4572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244137" y="2282871"/>
              <a:ext cx="288862" cy="369332"/>
            </a:xfrm>
            <a:prstGeom prst="rect">
              <a:avLst/>
            </a:prstGeom>
            <a:noFill/>
          </p:spPr>
          <p:txBody>
            <a:bodyPr wrap="none" rtlCol="0">
              <a:spAutoFit/>
            </a:bodyPr>
            <a:lstStyle/>
            <a:p>
              <a:r>
                <a:rPr lang="en-US" dirty="0" smtClean="0"/>
                <a:t>v</a:t>
              </a:r>
              <a:endParaRPr lang="en-US" dirty="0"/>
            </a:p>
          </p:txBody>
        </p:sp>
        <p:sp>
          <p:nvSpPr>
            <p:cNvPr id="13" name="TextBox 12"/>
            <p:cNvSpPr txBox="1"/>
            <p:nvPr/>
          </p:nvSpPr>
          <p:spPr>
            <a:xfrm>
              <a:off x="3238500" y="2619555"/>
              <a:ext cx="282450" cy="369332"/>
            </a:xfrm>
            <a:prstGeom prst="rect">
              <a:avLst/>
            </a:prstGeom>
            <a:noFill/>
          </p:spPr>
          <p:txBody>
            <a:bodyPr wrap="none" rtlCol="0">
              <a:spAutoFit/>
            </a:bodyPr>
            <a:lstStyle/>
            <a:p>
              <a:r>
                <a:rPr lang="en-US" dirty="0" smtClean="0"/>
                <a:t>c</a:t>
              </a:r>
              <a:endParaRPr lang="en-US" dirty="0"/>
            </a:p>
          </p:txBody>
        </p:sp>
        <p:sp>
          <p:nvSpPr>
            <p:cNvPr id="14" name="TextBox 13"/>
            <p:cNvSpPr txBox="1"/>
            <p:nvPr/>
          </p:nvSpPr>
          <p:spPr>
            <a:xfrm>
              <a:off x="3370107" y="2546866"/>
              <a:ext cx="301686" cy="369332"/>
            </a:xfrm>
            <a:prstGeom prst="rect">
              <a:avLst/>
            </a:prstGeom>
            <a:noFill/>
          </p:spPr>
          <p:txBody>
            <a:bodyPr wrap="none" rtlCol="0">
              <a:spAutoFit/>
            </a:bodyPr>
            <a:lstStyle/>
            <a:p>
              <a:r>
                <a:rPr lang="en-US" dirty="0" smtClean="0"/>
                <a:t>2</a:t>
              </a:r>
              <a:endParaRPr lang="en-US" dirty="0"/>
            </a:p>
          </p:txBody>
        </p:sp>
        <p:cxnSp>
          <p:nvCxnSpPr>
            <p:cNvPr id="16" name="Straight Connector 15"/>
            <p:cNvCxnSpPr/>
            <p:nvPr/>
          </p:nvCxnSpPr>
          <p:spPr>
            <a:xfrm flipV="1">
              <a:off x="2796074" y="2305829"/>
              <a:ext cx="875719"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2667000" y="2305830"/>
              <a:ext cx="129074" cy="498391"/>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514600" y="2546866"/>
              <a:ext cx="152400" cy="2573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2438400" y="2546866"/>
              <a:ext cx="76200" cy="72689"/>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2438400" y="5005864"/>
            <a:ext cx="1524000" cy="706016"/>
            <a:chOff x="2438400" y="2282871"/>
            <a:chExt cx="1524000" cy="706016"/>
          </a:xfrm>
        </p:grpSpPr>
        <p:sp>
          <p:nvSpPr>
            <p:cNvPr id="29" name="TextBox 28"/>
            <p:cNvSpPr txBox="1"/>
            <p:nvPr/>
          </p:nvSpPr>
          <p:spPr>
            <a:xfrm>
              <a:off x="2667000" y="2362200"/>
              <a:ext cx="1295400" cy="369332"/>
            </a:xfrm>
            <a:prstGeom prst="rect">
              <a:avLst/>
            </a:prstGeom>
            <a:noFill/>
          </p:spPr>
          <p:txBody>
            <a:bodyPr wrap="square" rtlCol="0">
              <a:spAutoFit/>
            </a:bodyPr>
            <a:lstStyle/>
            <a:p>
              <a:r>
                <a:rPr lang="en-US" dirty="0" smtClean="0"/>
                <a:t>1 - </a:t>
              </a:r>
              <a:endParaRPr lang="en-US" dirty="0"/>
            </a:p>
          </p:txBody>
        </p:sp>
        <p:cxnSp>
          <p:nvCxnSpPr>
            <p:cNvPr id="30" name="Straight Connector 29"/>
            <p:cNvCxnSpPr/>
            <p:nvPr/>
          </p:nvCxnSpPr>
          <p:spPr>
            <a:xfrm>
              <a:off x="3124200" y="2546866"/>
              <a:ext cx="457200"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244137" y="2282871"/>
              <a:ext cx="288862" cy="369332"/>
            </a:xfrm>
            <a:prstGeom prst="rect">
              <a:avLst/>
            </a:prstGeom>
            <a:noFill/>
          </p:spPr>
          <p:txBody>
            <a:bodyPr wrap="none" rtlCol="0">
              <a:spAutoFit/>
            </a:bodyPr>
            <a:lstStyle/>
            <a:p>
              <a:r>
                <a:rPr lang="en-US" dirty="0" smtClean="0"/>
                <a:t>v</a:t>
              </a:r>
              <a:endParaRPr lang="en-US" dirty="0"/>
            </a:p>
          </p:txBody>
        </p:sp>
        <p:sp>
          <p:nvSpPr>
            <p:cNvPr id="32" name="TextBox 31"/>
            <p:cNvSpPr txBox="1"/>
            <p:nvPr/>
          </p:nvSpPr>
          <p:spPr>
            <a:xfrm>
              <a:off x="3238500" y="2619555"/>
              <a:ext cx="282450" cy="369332"/>
            </a:xfrm>
            <a:prstGeom prst="rect">
              <a:avLst/>
            </a:prstGeom>
            <a:noFill/>
          </p:spPr>
          <p:txBody>
            <a:bodyPr wrap="none" rtlCol="0">
              <a:spAutoFit/>
            </a:bodyPr>
            <a:lstStyle/>
            <a:p>
              <a:r>
                <a:rPr lang="en-US" dirty="0" smtClean="0"/>
                <a:t>c</a:t>
              </a:r>
              <a:endParaRPr lang="en-US" dirty="0"/>
            </a:p>
          </p:txBody>
        </p:sp>
        <p:sp>
          <p:nvSpPr>
            <p:cNvPr id="33" name="TextBox 32"/>
            <p:cNvSpPr txBox="1"/>
            <p:nvPr/>
          </p:nvSpPr>
          <p:spPr>
            <a:xfrm>
              <a:off x="3370107" y="2546866"/>
              <a:ext cx="301686" cy="369332"/>
            </a:xfrm>
            <a:prstGeom prst="rect">
              <a:avLst/>
            </a:prstGeom>
            <a:noFill/>
          </p:spPr>
          <p:txBody>
            <a:bodyPr wrap="none" rtlCol="0">
              <a:spAutoFit/>
            </a:bodyPr>
            <a:lstStyle/>
            <a:p>
              <a:r>
                <a:rPr lang="en-US" dirty="0" smtClean="0"/>
                <a:t>2</a:t>
              </a:r>
              <a:endParaRPr lang="en-US" dirty="0"/>
            </a:p>
          </p:txBody>
        </p:sp>
        <p:cxnSp>
          <p:nvCxnSpPr>
            <p:cNvPr id="34" name="Straight Connector 33"/>
            <p:cNvCxnSpPr/>
            <p:nvPr/>
          </p:nvCxnSpPr>
          <p:spPr>
            <a:xfrm flipV="1">
              <a:off x="2796074" y="2305829"/>
              <a:ext cx="875719"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2667000" y="2305830"/>
              <a:ext cx="129074" cy="498391"/>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514600" y="2546866"/>
              <a:ext cx="152400" cy="25735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2438400" y="2546866"/>
              <a:ext cx="76200" cy="72689"/>
            </a:xfrm>
            <a:prstGeom prst="line">
              <a:avLst/>
            </a:prstGeom>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2185312" y="3124200"/>
            <a:ext cx="1486481" cy="381000"/>
          </a:xfrm>
          <a:prstGeom prst="rect">
            <a:avLst/>
          </a:prstGeom>
          <a:noFill/>
        </p:spPr>
        <p:txBody>
          <a:bodyPr wrap="square" rtlCol="0">
            <a:spAutoFit/>
          </a:bodyPr>
          <a:lstStyle/>
          <a:p>
            <a:r>
              <a:rPr lang="en-US" dirty="0" smtClean="0"/>
              <a:t>y’ = y</a:t>
            </a:r>
            <a:endParaRPr lang="en-US" dirty="0"/>
          </a:p>
        </p:txBody>
      </p:sp>
      <p:sp>
        <p:nvSpPr>
          <p:cNvPr id="39" name="TextBox 38"/>
          <p:cNvSpPr txBox="1"/>
          <p:nvPr/>
        </p:nvSpPr>
        <p:spPr>
          <a:xfrm>
            <a:off x="2185312" y="3810000"/>
            <a:ext cx="1601362" cy="381000"/>
          </a:xfrm>
          <a:prstGeom prst="rect">
            <a:avLst/>
          </a:prstGeom>
          <a:noFill/>
        </p:spPr>
        <p:txBody>
          <a:bodyPr wrap="square" rtlCol="0">
            <a:spAutoFit/>
          </a:bodyPr>
          <a:lstStyle/>
          <a:p>
            <a:r>
              <a:rPr lang="en-US" dirty="0" smtClean="0"/>
              <a:t>z’ = z</a:t>
            </a:r>
            <a:endParaRPr lang="en-US" dirty="0"/>
          </a:p>
        </p:txBody>
      </p:sp>
      <p:sp>
        <p:nvSpPr>
          <p:cNvPr id="40" name="TextBox 39"/>
          <p:cNvSpPr txBox="1"/>
          <p:nvPr/>
        </p:nvSpPr>
        <p:spPr>
          <a:xfrm>
            <a:off x="2166349" y="4742661"/>
            <a:ext cx="1234950" cy="369332"/>
          </a:xfrm>
          <a:prstGeom prst="rect">
            <a:avLst/>
          </a:prstGeom>
          <a:noFill/>
        </p:spPr>
        <p:txBody>
          <a:bodyPr wrap="square" rtlCol="0">
            <a:spAutoFit/>
          </a:bodyPr>
          <a:lstStyle/>
          <a:p>
            <a:r>
              <a:rPr lang="en-US" dirty="0" smtClean="0"/>
              <a:t>t’ = </a:t>
            </a:r>
            <a:endParaRPr lang="en-US" dirty="0"/>
          </a:p>
        </p:txBody>
      </p:sp>
      <p:cxnSp>
        <p:nvCxnSpPr>
          <p:cNvPr id="42" name="Straight Connector 41"/>
          <p:cNvCxnSpPr/>
          <p:nvPr/>
        </p:nvCxnSpPr>
        <p:spPr>
          <a:xfrm>
            <a:off x="2688534" y="4927327"/>
            <a:ext cx="993613"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2695385" y="4405995"/>
            <a:ext cx="1404355" cy="369332"/>
          </a:xfrm>
          <a:prstGeom prst="rect">
            <a:avLst/>
          </a:prstGeom>
          <a:noFill/>
        </p:spPr>
        <p:txBody>
          <a:bodyPr wrap="square" rtlCol="0">
            <a:spAutoFit/>
          </a:bodyPr>
          <a:lstStyle/>
          <a:p>
            <a:r>
              <a:rPr lang="en-US" dirty="0" smtClean="0"/>
              <a:t>t - </a:t>
            </a:r>
            <a:endParaRPr lang="en-US" dirty="0"/>
          </a:p>
        </p:txBody>
      </p:sp>
      <p:cxnSp>
        <p:nvCxnSpPr>
          <p:cNvPr id="46" name="Straight Connector 45"/>
          <p:cNvCxnSpPr/>
          <p:nvPr/>
        </p:nvCxnSpPr>
        <p:spPr>
          <a:xfrm>
            <a:off x="3148509" y="4598045"/>
            <a:ext cx="384490" cy="0"/>
          </a:xfrm>
          <a:prstGeom prst="line">
            <a:avLst/>
          </a:prstGeom>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532999" y="4387334"/>
            <a:ext cx="396750" cy="369332"/>
          </a:xfrm>
          <a:prstGeom prst="rect">
            <a:avLst/>
          </a:prstGeom>
          <a:noFill/>
        </p:spPr>
        <p:txBody>
          <a:bodyPr wrap="square" rtlCol="0">
            <a:spAutoFit/>
          </a:bodyPr>
          <a:lstStyle/>
          <a:p>
            <a:r>
              <a:rPr lang="en-US" dirty="0" smtClean="0"/>
              <a:t>x</a:t>
            </a:r>
            <a:endParaRPr lang="en-US" dirty="0"/>
          </a:p>
        </p:txBody>
      </p:sp>
      <p:sp>
        <p:nvSpPr>
          <p:cNvPr id="50" name="TextBox 49"/>
          <p:cNvSpPr txBox="1"/>
          <p:nvPr/>
        </p:nvSpPr>
        <p:spPr>
          <a:xfrm>
            <a:off x="3254053" y="4267200"/>
            <a:ext cx="287017" cy="369332"/>
          </a:xfrm>
          <a:prstGeom prst="rect">
            <a:avLst/>
          </a:prstGeom>
          <a:noFill/>
        </p:spPr>
        <p:txBody>
          <a:bodyPr wrap="square" rtlCol="0">
            <a:spAutoFit/>
          </a:bodyPr>
          <a:lstStyle/>
          <a:p>
            <a:r>
              <a:rPr lang="en-US" dirty="0" smtClean="0"/>
              <a:t>v</a:t>
            </a:r>
            <a:endParaRPr lang="en-US" dirty="0"/>
          </a:p>
        </p:txBody>
      </p:sp>
      <p:sp>
        <p:nvSpPr>
          <p:cNvPr id="52" name="TextBox 51"/>
          <p:cNvSpPr txBox="1"/>
          <p:nvPr/>
        </p:nvSpPr>
        <p:spPr>
          <a:xfrm>
            <a:off x="3280487" y="4636532"/>
            <a:ext cx="241625" cy="369332"/>
          </a:xfrm>
          <a:prstGeom prst="rect">
            <a:avLst/>
          </a:prstGeom>
          <a:noFill/>
        </p:spPr>
        <p:txBody>
          <a:bodyPr wrap="square" rtlCol="0">
            <a:spAutoFit/>
          </a:bodyPr>
          <a:lstStyle/>
          <a:p>
            <a:r>
              <a:rPr lang="en-US" dirty="0" smtClean="0"/>
              <a:t>c</a:t>
            </a:r>
            <a:endParaRPr lang="en-US" dirty="0"/>
          </a:p>
        </p:txBody>
      </p:sp>
      <p:sp>
        <p:nvSpPr>
          <p:cNvPr id="53" name="TextBox 52"/>
          <p:cNvSpPr txBox="1"/>
          <p:nvPr/>
        </p:nvSpPr>
        <p:spPr>
          <a:xfrm>
            <a:off x="3391680" y="4557995"/>
            <a:ext cx="312091" cy="369332"/>
          </a:xfrm>
          <a:prstGeom prst="rect">
            <a:avLst/>
          </a:prstGeom>
          <a:noFill/>
        </p:spPr>
        <p:txBody>
          <a:bodyPr wrap="square" rtlCol="0">
            <a:spAutoFit/>
          </a:bodyPr>
          <a:lstStyle/>
          <a:p>
            <a:r>
              <a:rPr lang="en-US" dirty="0" smtClean="0"/>
              <a:t>2</a:t>
            </a:r>
            <a:endParaRPr lang="en-US" dirty="0"/>
          </a:p>
        </p:txBody>
      </p:sp>
      <p:sp>
        <p:nvSpPr>
          <p:cNvPr id="54" name="TextBox 53"/>
          <p:cNvSpPr txBox="1"/>
          <p:nvPr/>
        </p:nvSpPr>
        <p:spPr>
          <a:xfrm>
            <a:off x="1752600" y="685800"/>
            <a:ext cx="4572000" cy="584775"/>
          </a:xfrm>
          <a:prstGeom prst="rect">
            <a:avLst/>
          </a:prstGeom>
          <a:noFill/>
        </p:spPr>
        <p:txBody>
          <a:bodyPr wrap="square" rtlCol="0">
            <a:spAutoFit/>
          </a:bodyPr>
          <a:lstStyle/>
          <a:p>
            <a:r>
              <a:rPr lang="en-US" sz="3200" dirty="0" smtClean="0"/>
              <a:t>Lorentz Transforms</a:t>
            </a:r>
            <a:endParaRPr lang="en-US" sz="3200" dirty="0"/>
          </a:p>
        </p:txBody>
      </p:sp>
      <p:sp>
        <p:nvSpPr>
          <p:cNvPr id="55" name="TextBox 54"/>
          <p:cNvSpPr txBox="1"/>
          <p:nvPr/>
        </p:nvSpPr>
        <p:spPr>
          <a:xfrm>
            <a:off x="3388568" y="4936871"/>
            <a:ext cx="265724" cy="369332"/>
          </a:xfrm>
          <a:prstGeom prst="rect">
            <a:avLst/>
          </a:prstGeom>
          <a:noFill/>
        </p:spPr>
        <p:txBody>
          <a:bodyPr wrap="square" rtlCol="0">
            <a:spAutoFit/>
          </a:bodyPr>
          <a:lstStyle/>
          <a:p>
            <a:r>
              <a:rPr lang="en-US" dirty="0" smtClean="0"/>
              <a:t>2</a:t>
            </a:r>
            <a:endParaRPr lang="en-US" dirty="0"/>
          </a:p>
        </p:txBody>
      </p:sp>
      <p:pic>
        <p:nvPicPr>
          <p:cNvPr id="1026" name="Picture 2" descr="https://upload.wikimedia.org/wikipedia/commons/thumb/6/64/Frames_of_reference_in_relative_motion.svg/450px-Frames_of_reference_in_relative_motion.svg.png">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953000" y="2748439"/>
            <a:ext cx="2857500" cy="16954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493063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Hermann </a:t>
            </a:r>
            <a:r>
              <a:rPr lang="en-US" dirty="0" err="1"/>
              <a:t>Minkowski</a:t>
            </a:r>
            <a:r>
              <a:rPr lang="en-US" dirty="0"/>
              <a:t>, 1907</a:t>
            </a:r>
            <a:br>
              <a:rPr lang="en-US" dirty="0"/>
            </a:br>
            <a:endParaRPr lang="en-US" dirty="0"/>
          </a:p>
        </p:txBody>
      </p:sp>
      <p:sp>
        <p:nvSpPr>
          <p:cNvPr id="4" name="Content Placeholder 3"/>
          <p:cNvSpPr>
            <a:spLocks noGrp="1"/>
          </p:cNvSpPr>
          <p:nvPr>
            <p:ph idx="1"/>
          </p:nvPr>
        </p:nvSpPr>
        <p:spPr/>
        <p:txBody>
          <a:bodyPr>
            <a:normAutofit lnSpcReduction="10000"/>
          </a:bodyPr>
          <a:lstStyle/>
          <a:p>
            <a:r>
              <a:rPr lang="en-US" dirty="0"/>
              <a:t>The views of space and time which I wish to lay before you have sprung from the soil of experimental physics, and therein lies their strength. They are radical. Henceforth space by itself, and time by itself, are doomed to fade away into mere shadows, and only a kind of union of the two will preserve an independent reality.</a:t>
            </a:r>
          </a:p>
          <a:p>
            <a:pPr marL="0" indent="0">
              <a:buNone/>
            </a:pPr>
            <a:r>
              <a:rPr lang="en-US" dirty="0" smtClean="0"/>
              <a:t>        </a:t>
            </a:r>
            <a:endParaRPr lang="en-US" dirty="0"/>
          </a:p>
        </p:txBody>
      </p:sp>
    </p:spTree>
    <p:extLst>
      <p:ext uri="{BB962C8B-B14F-4D97-AF65-F5344CB8AC3E}">
        <p14:creationId xmlns:p14="http://schemas.microsoft.com/office/powerpoint/2010/main" xmlns="" val="7735462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Useful Quotes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practicing scientist] will… be grateful to the historian if the latter can convincingly correct such views of purely intuitive origin.</a:t>
            </a:r>
          </a:p>
          <a:p>
            <a:pPr lvl="1"/>
            <a:r>
              <a:rPr lang="en-US" sz="2500" dirty="0" smtClean="0"/>
              <a:t>Einstein’s intro to Max Jammer’s </a:t>
            </a:r>
            <a:r>
              <a:rPr lang="en-US" sz="2500" u="sng" dirty="0" smtClean="0"/>
              <a:t>Concepts of Space</a:t>
            </a:r>
            <a:endParaRPr lang="en-US" sz="2500" u="sng" dirty="0"/>
          </a:p>
          <a:p>
            <a:r>
              <a:rPr lang="en-US" sz="2900" dirty="0" smtClean="0"/>
              <a:t>To Understand a subject one must tear it apart and reconstruct it in a form intellectually satisfying to oneself, and that (in the view of the differences in individual minds) is likely to be different from the original form. This new synthesis is of course not an individual effort; … but for it one must in the end take individual responsibility. – J.L. Synge, </a:t>
            </a:r>
            <a:r>
              <a:rPr lang="en-US" sz="2900" u="sng" dirty="0" smtClean="0"/>
              <a:t>Relativity</a:t>
            </a:r>
            <a:r>
              <a:rPr lang="en-US" sz="2900" dirty="0" smtClean="0"/>
              <a:t> (1956)</a:t>
            </a:r>
            <a:endParaRPr lang="en-US" sz="2900" dirty="0"/>
          </a:p>
        </p:txBody>
      </p:sp>
    </p:spTree>
    <p:extLst>
      <p:ext uri="{BB962C8B-B14F-4D97-AF65-F5344CB8AC3E}">
        <p14:creationId xmlns:p14="http://schemas.microsoft.com/office/powerpoint/2010/main" xmlns="" val="8724135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915400" cy="1143000"/>
          </a:xfrm>
        </p:spPr>
        <p:txBody>
          <a:bodyPr>
            <a:normAutofit fontScale="90000"/>
          </a:bodyPr>
          <a:lstStyle/>
          <a:p>
            <a:r>
              <a:rPr lang="en-US" dirty="0" smtClean="0"/>
              <a:t>Not just a minor correction at high speeds</a:t>
            </a:r>
            <a:endParaRPr lang="en-US" dirty="0"/>
          </a:p>
        </p:txBody>
      </p:sp>
      <p:sp>
        <p:nvSpPr>
          <p:cNvPr id="3" name="Content Placeholder 2"/>
          <p:cNvSpPr>
            <a:spLocks noGrp="1"/>
          </p:cNvSpPr>
          <p:nvPr>
            <p:ph idx="1"/>
          </p:nvPr>
        </p:nvSpPr>
        <p:spPr>
          <a:xfrm>
            <a:off x="0" y="914400"/>
            <a:ext cx="9144000" cy="5486400"/>
          </a:xfrm>
        </p:spPr>
        <p:txBody>
          <a:bodyPr>
            <a:noAutofit/>
          </a:bodyPr>
          <a:lstStyle/>
          <a:p>
            <a:r>
              <a:rPr lang="en-US" sz="2000" dirty="0" smtClean="0"/>
              <a:t>“Simultaneity” and “now” are not objective concepts. Neither are space &amp; time.</a:t>
            </a:r>
          </a:p>
          <a:p>
            <a:r>
              <a:rPr lang="en-US" sz="2000" dirty="0" smtClean="0"/>
              <a:t>“Mass” and “energy” are the same. What appears to be matter is only a density in the fields of force. Particles and mechanics are inept concepts. They should be replaced by fields and partial differential equations.</a:t>
            </a:r>
          </a:p>
          <a:p>
            <a:r>
              <a:rPr lang="en-US" sz="2000" dirty="0" smtClean="0"/>
              <a:t>Time on the mountain top passes at a different rate than in the valley.</a:t>
            </a:r>
          </a:p>
          <a:p>
            <a:r>
              <a:rPr lang="en-US" sz="2000" dirty="0" smtClean="0"/>
              <a:t>Hawking and Greene pointed out that </a:t>
            </a:r>
            <a:r>
              <a:rPr lang="en-US" sz="2000" dirty="0"/>
              <a:t>Einstein proclaimed that all objects in the universe are always traveling through </a:t>
            </a:r>
            <a:r>
              <a:rPr lang="en-US" sz="2000" dirty="0" err="1"/>
              <a:t>spacetime</a:t>
            </a:r>
            <a:r>
              <a:rPr lang="en-US" sz="2000" dirty="0"/>
              <a:t> at a fixed speed--that of light</a:t>
            </a:r>
            <a:r>
              <a:rPr lang="en-US" sz="2000" dirty="0" smtClean="0"/>
              <a:t>.</a:t>
            </a:r>
          </a:p>
          <a:p>
            <a:r>
              <a:rPr lang="en-US" sz="2000" dirty="0" smtClean="0"/>
              <a:t>Space and time are warped by the presence of matter.</a:t>
            </a:r>
          </a:p>
          <a:p>
            <a:r>
              <a:rPr lang="en-US" sz="2000" dirty="0" smtClean="0"/>
              <a:t>Space and time can and do expand, stretch, compress, twist, and even get ripped and annihilated.</a:t>
            </a:r>
          </a:p>
          <a:p>
            <a:r>
              <a:rPr lang="en-US" sz="2000" dirty="0" smtClean="0"/>
              <a:t>There are no forces acting at a distance. Gravity is identical to acceleration. It does not depend solely on mass and distance.</a:t>
            </a:r>
          </a:p>
          <a:p>
            <a:r>
              <a:rPr lang="en-US" sz="2000" dirty="0" smtClean="0"/>
              <a:t>Rotating bodies drag space and time into a spiral configuration.</a:t>
            </a:r>
          </a:p>
          <a:p>
            <a:r>
              <a:rPr lang="en-US" sz="2000" dirty="0"/>
              <a:t>Space and time are actually created by the fields of force</a:t>
            </a:r>
            <a:r>
              <a:rPr lang="en-US" sz="2000" dirty="0" smtClean="0"/>
              <a:t>.</a:t>
            </a:r>
          </a:p>
          <a:p>
            <a:r>
              <a:rPr lang="en-US" sz="2000" dirty="0"/>
              <a:t>We cannot apply the concept “before” to the big bang, but we want to anyway. Logic be damned</a:t>
            </a:r>
            <a:r>
              <a:rPr lang="en-US" sz="2000" dirty="0" smtClean="0"/>
              <a:t>.</a:t>
            </a:r>
            <a:r>
              <a:rPr lang="en-US" sz="2000" dirty="0"/>
              <a:t/>
            </a:r>
            <a:br>
              <a:rPr lang="en-US" sz="2000" dirty="0"/>
            </a:br>
            <a:r>
              <a:rPr lang="en-US" sz="2000" dirty="0"/>
              <a:t/>
            </a:r>
            <a:br>
              <a:rPr lang="en-US" sz="2000" dirty="0"/>
            </a:br>
            <a:endParaRPr lang="en-US" sz="2000" dirty="0"/>
          </a:p>
        </p:txBody>
      </p:sp>
    </p:spTree>
    <p:extLst>
      <p:ext uri="{BB962C8B-B14F-4D97-AF65-F5344CB8AC3E}">
        <p14:creationId xmlns:p14="http://schemas.microsoft.com/office/powerpoint/2010/main" xmlns="" val="11396729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1771"/>
            <a:ext cx="8229600" cy="715962"/>
          </a:xfrm>
        </p:spPr>
        <p:txBody>
          <a:bodyPr>
            <a:normAutofit fontScale="90000"/>
          </a:bodyPr>
          <a:lstStyle/>
          <a:p>
            <a:r>
              <a:rPr lang="en-US" dirty="0" smtClean="0"/>
              <a:t>Quotes from Einstein</a:t>
            </a:r>
            <a:endParaRPr lang="en-US" dirty="0"/>
          </a:p>
        </p:txBody>
      </p:sp>
      <p:sp>
        <p:nvSpPr>
          <p:cNvPr id="3" name="Content Placeholder 2"/>
          <p:cNvSpPr>
            <a:spLocks noGrp="1"/>
          </p:cNvSpPr>
          <p:nvPr>
            <p:ph idx="1"/>
          </p:nvPr>
        </p:nvSpPr>
        <p:spPr>
          <a:xfrm>
            <a:off x="0" y="685800"/>
            <a:ext cx="9144000" cy="5943600"/>
          </a:xfrm>
        </p:spPr>
        <p:txBody>
          <a:bodyPr>
            <a:noAutofit/>
          </a:bodyPr>
          <a:lstStyle/>
          <a:p>
            <a:r>
              <a:rPr lang="en-US" sz="1600" dirty="0" smtClean="0"/>
              <a:t>The question of the “truth” of the individual geometrical propositions is thus reduced to one of the “truth” of the axioms. Now it has long been known that the last question is … in itself entirely without meaning. [</a:t>
            </a:r>
            <a:r>
              <a:rPr lang="en-US" sz="1600" u="sng" dirty="0" smtClean="0"/>
              <a:t>Rel</a:t>
            </a:r>
            <a:r>
              <a:rPr lang="en-US" sz="1600" dirty="0" smtClean="0"/>
              <a:t>.,p.2]</a:t>
            </a:r>
          </a:p>
          <a:p>
            <a:r>
              <a:rPr lang="en-US" sz="1600" dirty="0" smtClean="0"/>
              <a:t>[A]s far as the propositions of mathematics refer to reality, they are not certain; and as far as they are certain, they do not refer to reality. [</a:t>
            </a:r>
            <a:r>
              <a:rPr lang="en-US" sz="1600" u="sng" dirty="0" smtClean="0"/>
              <a:t>Ideas</a:t>
            </a:r>
            <a:r>
              <a:rPr lang="en-US" sz="1600" dirty="0" smtClean="0"/>
              <a:t>, p.233]</a:t>
            </a:r>
          </a:p>
          <a:p>
            <a:r>
              <a:rPr lang="en-US" sz="1600" dirty="0" smtClean="0"/>
              <a:t>From the latest results of the theory of relativity, it is probable that our three-dimensional space is approximately spherical, that is, that the laws of disposition of rigid bodies in it are not given by Euclidean geometry, but approximately by spherical geometry. [</a:t>
            </a:r>
            <a:r>
              <a:rPr lang="en-US" sz="1600" u="sng" dirty="0" smtClean="0"/>
              <a:t>Ideas</a:t>
            </a:r>
            <a:r>
              <a:rPr lang="en-US" sz="1600" dirty="0" smtClean="0"/>
              <a:t>, p.243]</a:t>
            </a:r>
          </a:p>
          <a:p>
            <a:r>
              <a:rPr lang="en-US" sz="1600" dirty="0" smtClean="0"/>
              <a:t>But the path was thornier than one might suppose, because it demanded the abandonment of Euclidean geometry….The fundamental concepts of the “straight line,” the “plane,” etc., thereby lose their precise significance in physics.</a:t>
            </a:r>
          </a:p>
          <a:p>
            <a:r>
              <a:rPr lang="en-US" sz="1600" dirty="0" smtClean="0"/>
              <a:t>In the general theory of relativity the doctrine of space and time, or kinematics, no longer figures as a fundamental independent of the rest of physics. The geometrical behavior of bodies and the motions of clocks rather depend on gravitational fields, which in their turn are produced by matter. [</a:t>
            </a:r>
            <a:r>
              <a:rPr lang="en-US" sz="1600" u="sng" dirty="0" smtClean="0"/>
              <a:t>Ideas</a:t>
            </a:r>
            <a:r>
              <a:rPr lang="en-US" sz="1600" dirty="0" smtClean="0"/>
              <a:t>, p.231]</a:t>
            </a:r>
          </a:p>
          <a:p>
            <a:r>
              <a:rPr lang="en-US" sz="1600" dirty="0" smtClean="0"/>
              <a:t>It seems that the human mind has first to construct forms independently before we can find them in things. Kepler’s marvelous achievement is a particularly fine example of the truth that knowledge cannot spring from experience alone but only from the comparison of the inventions of the intellect with observed fact. [</a:t>
            </a:r>
            <a:r>
              <a:rPr lang="en-US" sz="1600" u="sng" dirty="0" smtClean="0"/>
              <a:t>Ideas</a:t>
            </a:r>
            <a:r>
              <a:rPr lang="en-US" sz="1600" dirty="0" smtClean="0"/>
              <a:t>, p.266] </a:t>
            </a:r>
          </a:p>
          <a:p>
            <a:r>
              <a:rPr lang="en-US" sz="1600" dirty="0" smtClean="0"/>
              <a:t>The belief in an external world independent of the perceiving subject is the basis of all natural science. Since, however, sense perception only gives information of this external world or of “physical reality” indirectly, we can only grasp the latter by speculative means. It follows from this that our notions of physical reality can never be final. We must always be ready to change these notions – that is to say, the axiomatic basis of physics… [</a:t>
            </a:r>
            <a:r>
              <a:rPr lang="en-US" sz="1600" u="sng" dirty="0" smtClean="0"/>
              <a:t>Ideas</a:t>
            </a:r>
            <a:r>
              <a:rPr lang="en-US" sz="1600" dirty="0" smtClean="0"/>
              <a:t>, p.266]</a:t>
            </a:r>
          </a:p>
        </p:txBody>
      </p:sp>
    </p:spTree>
    <p:extLst>
      <p:ext uri="{BB962C8B-B14F-4D97-AF65-F5344CB8AC3E}">
        <p14:creationId xmlns:p14="http://schemas.microsoft.com/office/powerpoint/2010/main" xmlns="" val="5864190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Quotes from Einstein</a:t>
            </a:r>
            <a:endParaRPr lang="en-US" dirty="0"/>
          </a:p>
        </p:txBody>
      </p:sp>
      <p:sp>
        <p:nvSpPr>
          <p:cNvPr id="3" name="Content Placeholder 2"/>
          <p:cNvSpPr>
            <a:spLocks noGrp="1"/>
          </p:cNvSpPr>
          <p:nvPr>
            <p:ph idx="1"/>
          </p:nvPr>
        </p:nvSpPr>
        <p:spPr>
          <a:xfrm>
            <a:off x="457200" y="1371600"/>
            <a:ext cx="8229600" cy="5410200"/>
          </a:xfrm>
        </p:spPr>
        <p:txBody>
          <a:bodyPr>
            <a:normAutofit fontScale="77500" lnSpcReduction="20000"/>
          </a:bodyPr>
          <a:lstStyle/>
          <a:p>
            <a:r>
              <a:rPr lang="en-US" dirty="0" smtClean="0"/>
              <a:t>Scientific thought is a development of prescientific thought…. There are two ways of regarding concepts. The first is that of logical analysis…. Concepts can only acquire content when they are connected, however indirectly, with sensible experience. But no logical investigation can reveal this connection; it can only be experienced. And yet it is this connection that determines the cognitive value of systems of concepts. [</a:t>
            </a:r>
            <a:r>
              <a:rPr lang="en-US" u="sng" dirty="0" smtClean="0"/>
              <a:t>Ideas</a:t>
            </a:r>
            <a:r>
              <a:rPr lang="en-US" dirty="0" smtClean="0"/>
              <a:t>,p.276f.]</a:t>
            </a:r>
          </a:p>
          <a:p>
            <a:r>
              <a:rPr lang="en-US" dirty="0" smtClean="0"/>
              <a:t>The theorist … should not be carped at as ‘fanciful”; on the contrary, he should be granted the right to give free reign to his fancy, there is no other way to the goal. [</a:t>
            </a:r>
            <a:r>
              <a:rPr lang="en-US" u="sng" dirty="0" smtClean="0"/>
              <a:t>Ibid</a:t>
            </a:r>
            <a:r>
              <a:rPr lang="en-US" dirty="0" smtClean="0"/>
              <a:t>., p.282]</a:t>
            </a:r>
          </a:p>
          <a:p>
            <a:r>
              <a:rPr lang="en-US" dirty="0" smtClean="0"/>
              <a:t>…of the energy constituting matter ¾ is to be ascribed to the electromagnetic field and ¼ to the gravitational field. [</a:t>
            </a:r>
            <a:r>
              <a:rPr lang="en-US" u="sng" dirty="0" smtClean="0"/>
              <a:t>Principle</a:t>
            </a:r>
            <a:r>
              <a:rPr lang="en-US" dirty="0" smtClean="0"/>
              <a:t>, p.198]</a:t>
            </a:r>
          </a:p>
          <a:p>
            <a:r>
              <a:rPr lang="en-US" dirty="0" smtClean="0"/>
              <a:t>[Without these fields space and time don’t exist.] [</a:t>
            </a:r>
            <a:r>
              <a:rPr lang="en-US" u="sng" dirty="0" smtClean="0"/>
              <a:t>Ideas</a:t>
            </a:r>
            <a:r>
              <a:rPr lang="en-US" dirty="0" smtClean="0"/>
              <a:t>,pp.372-7]</a:t>
            </a:r>
          </a:p>
          <a:p>
            <a:endParaRPr lang="en-US" dirty="0"/>
          </a:p>
        </p:txBody>
      </p:sp>
    </p:spTree>
    <p:extLst>
      <p:ext uri="{BB962C8B-B14F-4D97-AF65-F5344CB8AC3E}">
        <p14:creationId xmlns:p14="http://schemas.microsoft.com/office/powerpoint/2010/main" xmlns="" val="40332527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763000" cy="1143000"/>
          </a:xfrm>
        </p:spPr>
        <p:txBody>
          <a:bodyPr>
            <a:normAutofit fontScale="90000"/>
          </a:bodyPr>
          <a:lstStyle/>
          <a:p>
            <a:r>
              <a:rPr lang="en-US" dirty="0" smtClean="0"/>
              <a:t>Relating this episode to the conclusions</a:t>
            </a:r>
            <a:endParaRPr lang="en-US" dirty="0"/>
          </a:p>
        </p:txBody>
      </p:sp>
      <p:sp>
        <p:nvSpPr>
          <p:cNvPr id="3" name="Content Placeholder 2"/>
          <p:cNvSpPr>
            <a:spLocks noGrp="1"/>
          </p:cNvSpPr>
          <p:nvPr>
            <p:ph idx="1"/>
          </p:nvPr>
        </p:nvSpPr>
        <p:spPr>
          <a:xfrm>
            <a:off x="152400" y="1600200"/>
            <a:ext cx="8915400" cy="4525963"/>
          </a:xfrm>
        </p:spPr>
        <p:txBody>
          <a:bodyPr>
            <a:normAutofit lnSpcReduction="10000"/>
          </a:bodyPr>
          <a:lstStyle/>
          <a:p>
            <a:pPr marL="514350" indent="-514350">
              <a:buFont typeface="Arial" pitchFamily="34" charset="0"/>
              <a:buAutoNum type="arabicPeriod"/>
            </a:pPr>
            <a:r>
              <a:rPr lang="en-US" dirty="0" smtClean="0"/>
              <a:t>We </a:t>
            </a:r>
            <a:r>
              <a:rPr lang="en-US" dirty="0"/>
              <a:t>do not know the noumena</a:t>
            </a:r>
            <a:r>
              <a:rPr lang="en-US" dirty="0" smtClean="0"/>
              <a:t>!</a:t>
            </a:r>
          </a:p>
          <a:p>
            <a:pPr marL="514350" indent="-514350">
              <a:buFont typeface="Arial" pitchFamily="34" charset="0"/>
              <a:buAutoNum type="arabicPeriod"/>
            </a:pPr>
            <a:r>
              <a:rPr lang="en-US" dirty="0"/>
              <a:t>The mind creates images of the noumena</a:t>
            </a:r>
            <a:r>
              <a:rPr lang="en-US" dirty="0" smtClean="0"/>
              <a:t>!</a:t>
            </a:r>
          </a:p>
          <a:p>
            <a:pPr marL="514350" indent="-514350">
              <a:buFont typeface="Arial" pitchFamily="34" charset="0"/>
              <a:buAutoNum type="arabicPeriod"/>
            </a:pPr>
            <a:r>
              <a:rPr lang="en-US" dirty="0"/>
              <a:t>These </a:t>
            </a:r>
            <a:r>
              <a:rPr lang="en-US" dirty="0" smtClean="0"/>
              <a:t>intuitions </a:t>
            </a:r>
            <a:r>
              <a:rPr lang="en-US" dirty="0"/>
              <a:t>are built by </a:t>
            </a:r>
            <a:r>
              <a:rPr lang="en-US" dirty="0" smtClean="0"/>
              <a:t>mental capacities that have evolved.</a:t>
            </a:r>
          </a:p>
          <a:p>
            <a:pPr marL="514350" indent="-514350">
              <a:buFont typeface="Arial" pitchFamily="34" charset="0"/>
              <a:buAutoNum type="arabicPeriod"/>
            </a:pPr>
            <a:r>
              <a:rPr lang="en-US" dirty="0" smtClean="0"/>
              <a:t>This Naïve </a:t>
            </a:r>
            <a:r>
              <a:rPr lang="en-US" dirty="0"/>
              <a:t>Realism is inadequate</a:t>
            </a:r>
            <a:r>
              <a:rPr lang="en-US" dirty="0" smtClean="0"/>
              <a:t>!</a:t>
            </a:r>
          </a:p>
          <a:p>
            <a:pPr marL="514350" indent="-514350">
              <a:buFont typeface="Arial" pitchFamily="34" charset="0"/>
              <a:buAutoNum type="arabicPeriod"/>
            </a:pPr>
            <a:r>
              <a:rPr lang="en-US" dirty="0"/>
              <a:t>Absolute proof about the noumena doesn’t exist</a:t>
            </a:r>
            <a:r>
              <a:rPr lang="en-US" dirty="0" smtClean="0"/>
              <a:t>!</a:t>
            </a:r>
          </a:p>
          <a:p>
            <a:pPr marL="514350" indent="-514350">
              <a:buFont typeface="Arial" pitchFamily="34" charset="0"/>
              <a:buAutoNum type="arabicPeriod"/>
            </a:pPr>
            <a:r>
              <a:rPr lang="en-US" dirty="0"/>
              <a:t>What we actually do is to “choose” a </a:t>
            </a:r>
            <a:r>
              <a:rPr lang="en-US" dirty="0" smtClean="0"/>
              <a:t>paradigm.</a:t>
            </a:r>
          </a:p>
          <a:p>
            <a:pPr marL="514350" indent="-514350">
              <a:buFont typeface="Arial" pitchFamily="34" charset="0"/>
              <a:buAutoNum type="arabicPeriod"/>
            </a:pPr>
            <a:r>
              <a:rPr lang="en-US" dirty="0"/>
              <a:t>We </a:t>
            </a:r>
            <a:r>
              <a:rPr lang="en-US" dirty="0" smtClean="0"/>
              <a:t>each </a:t>
            </a:r>
            <a:r>
              <a:rPr lang="en-US" dirty="0"/>
              <a:t>build a network of concepts.</a:t>
            </a:r>
            <a:endParaRPr lang="en-US" dirty="0" smtClean="0"/>
          </a:p>
          <a:p>
            <a:pPr marL="514350" indent="-514350">
              <a:buFont typeface="Arial" pitchFamily="34" charset="0"/>
              <a:buAutoNum type="arabicPeriod"/>
            </a:pPr>
            <a:endParaRPr lang="en-US" dirty="0" smtClean="0"/>
          </a:p>
          <a:p>
            <a:pPr marL="514350" indent="-514350">
              <a:buFont typeface="Arial" pitchFamily="34" charset="0"/>
              <a:buAutoNum type="arabicPeriod"/>
            </a:pPr>
            <a:endParaRPr lang="en-US" dirty="0" smtClean="0"/>
          </a:p>
          <a:p>
            <a:pPr marL="514350" indent="-514350">
              <a:buFont typeface="Arial" pitchFamily="34" charset="0"/>
              <a:buAutoNum type="arabicPeriod"/>
            </a:pPr>
            <a:endParaRPr lang="en-US" dirty="0"/>
          </a:p>
          <a:p>
            <a:pPr marL="514350" indent="-514350">
              <a:buAutoNum type="arabicPeriod"/>
            </a:pPr>
            <a:endParaRPr lang="en-US" dirty="0"/>
          </a:p>
        </p:txBody>
      </p:sp>
    </p:spTree>
    <p:extLst>
      <p:ext uri="{BB962C8B-B14F-4D97-AF65-F5344CB8AC3E}">
        <p14:creationId xmlns:p14="http://schemas.microsoft.com/office/powerpoint/2010/main" xmlns="" val="22369966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990600"/>
          </a:xfrm>
        </p:spPr>
        <p:txBody>
          <a:bodyPr>
            <a:normAutofit fontScale="90000"/>
          </a:bodyPr>
          <a:lstStyle/>
          <a:p>
            <a:r>
              <a:rPr lang="en-US" dirty="0" smtClean="0"/>
              <a:t>Cognitive Science</a:t>
            </a:r>
            <a:br>
              <a:rPr lang="en-US" dirty="0" smtClean="0"/>
            </a:br>
            <a:r>
              <a:rPr lang="en-US" sz="2800" dirty="0" smtClean="0"/>
              <a:t>How does cognition work and what causes our intuitions?</a:t>
            </a:r>
            <a:endParaRPr lang="en-US" dirty="0"/>
          </a:p>
        </p:txBody>
      </p:sp>
      <p:pic>
        <p:nvPicPr>
          <p:cNvPr id="1026" name="Picture 2"/>
          <p:cNvPicPr>
            <a:picLocks noGrp="1" noChangeAspect="1" noChangeArrowheads="1"/>
          </p:cNvPicPr>
          <p:nvPr>
            <p:ph sz="half" idx="1"/>
          </p:nvPr>
        </p:nvPicPr>
        <p:blipFill>
          <a:blip r:embed="rId3" cstate="print">
            <a:extLst>
              <a:ext uri="{28A0092B-C50C-407E-A947-70E740481C1C}">
                <a14:useLocalDpi xmlns:a14="http://schemas.microsoft.com/office/drawing/2010/main" xmlns="" val="0"/>
              </a:ext>
            </a:extLst>
          </a:blip>
          <a:stretch>
            <a:fillRect/>
          </a:stretch>
        </p:blipFill>
        <p:spPr bwMode="auto">
          <a:xfrm>
            <a:off x="2624758" y="1447800"/>
            <a:ext cx="1794842" cy="23047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Content Placeholder 2"/>
          <p:cNvSpPr>
            <a:spLocks noGrp="1"/>
          </p:cNvSpPr>
          <p:nvPr>
            <p:ph sz="half" idx="2"/>
          </p:nvPr>
        </p:nvSpPr>
        <p:spPr/>
        <p:txBody>
          <a:bodyPr/>
          <a:lstStyle/>
          <a:p>
            <a:endParaRPr lang="en-US"/>
          </a:p>
        </p:txBody>
      </p:sp>
      <p:pic>
        <p:nvPicPr>
          <p:cNvPr id="5" name="Picture 2" descr="https://upload.wikimedia.org/wikipedia/commons/thumb/d/dd/Cognitive_Science_Hexagon.svg/800px-Cognitive_Science_Hexagon.svg.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0" y="990600"/>
            <a:ext cx="4267200" cy="3581400"/>
          </a:xfrm>
          <a:prstGeom prst="rect">
            <a:avLst/>
          </a:prstGeom>
          <a:noFill/>
          <a:extLst>
            <a:ext uri="{909E8E84-426E-40DD-AFC4-6F175D3DCCD1}">
              <a14:hiddenFill xmlns:a14="http://schemas.microsoft.com/office/drawing/2010/main" xmlns="">
                <a:solidFill>
                  <a:srgbClr val="FFFFFF"/>
                </a:solidFill>
              </a14:hiddenFill>
            </a:ext>
          </a:extLst>
        </p:spPr>
      </p:pic>
      <p:pic>
        <p:nvPicPr>
          <p:cNvPr id="1033" name="Picture 9" descr="http://pages.wustl.edu/files/pages/imce/pboyer/pboyer_1.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876800" y="4680204"/>
            <a:ext cx="1600200" cy="2101596"/>
          </a:xfrm>
          <a:prstGeom prst="rect">
            <a:avLst/>
          </a:prstGeom>
          <a:noFill/>
          <a:extLst>
            <a:ext uri="{909E8E84-426E-40DD-AFC4-6F175D3DCCD1}">
              <a14:hiddenFill xmlns:a14="http://schemas.microsoft.com/office/drawing/2010/main" xmlns="">
                <a:solidFill>
                  <a:srgbClr val="FFFFFF"/>
                </a:solidFill>
              </a14:hiddenFill>
            </a:ext>
          </a:extLst>
        </p:spPr>
      </p:pic>
      <p:pic>
        <p:nvPicPr>
          <p:cNvPr id="1035" name="Picture 11" descr="http://www.anthro.ox.ac.uk/typo3temp/pics/b845fe8d0f.jp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934200" y="4724400"/>
            <a:ext cx="1467162" cy="2057400"/>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85800" y="1409389"/>
            <a:ext cx="1752600" cy="23431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2" descr="https://www.psych.ucsb.edu/sites/www.psych.ucsb.edu/files/styles/portrait-full/public/images/faculty/cosmides_02.jpg?itok=ZuLyPFew"/>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685800" y="4680204"/>
            <a:ext cx="1600200" cy="21336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s://tse1.mm.bing.net/th?id=JN.xAWOjm0eYV6oxU6Is1KdiA&amp;w=82&amp;h=105&amp;c=7&amp;rs=1&amp;qlt=90&amp;pid=3.1&amp;rm=2">
            <a:hlinkClick r:id="rId9"/>
          </p:cNvPr>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2811623" y="4655322"/>
            <a:ext cx="1660678" cy="2126478"/>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extBox 6"/>
          <p:cNvSpPr txBox="1"/>
          <p:nvPr/>
        </p:nvSpPr>
        <p:spPr>
          <a:xfrm>
            <a:off x="838200" y="1049388"/>
            <a:ext cx="1295400" cy="369332"/>
          </a:xfrm>
          <a:prstGeom prst="rect">
            <a:avLst/>
          </a:prstGeom>
          <a:noFill/>
        </p:spPr>
        <p:txBody>
          <a:bodyPr wrap="square" rtlCol="0">
            <a:spAutoFit/>
          </a:bodyPr>
          <a:lstStyle/>
          <a:p>
            <a:r>
              <a:rPr lang="en-US" dirty="0" smtClean="0"/>
              <a:t>Chomsky</a:t>
            </a:r>
            <a:endParaRPr lang="en-US" dirty="0"/>
          </a:p>
        </p:txBody>
      </p:sp>
      <p:sp>
        <p:nvSpPr>
          <p:cNvPr id="8" name="TextBox 7"/>
          <p:cNvSpPr txBox="1"/>
          <p:nvPr/>
        </p:nvSpPr>
        <p:spPr>
          <a:xfrm>
            <a:off x="2895600" y="1054987"/>
            <a:ext cx="1226977" cy="366146"/>
          </a:xfrm>
          <a:prstGeom prst="rect">
            <a:avLst/>
          </a:prstGeom>
          <a:noFill/>
        </p:spPr>
        <p:txBody>
          <a:bodyPr wrap="square" rtlCol="0">
            <a:spAutoFit/>
          </a:bodyPr>
          <a:lstStyle/>
          <a:p>
            <a:r>
              <a:rPr lang="en-US" dirty="0" smtClean="0"/>
              <a:t>Fodor</a:t>
            </a:r>
            <a:endParaRPr lang="en-US" dirty="0"/>
          </a:p>
        </p:txBody>
      </p:sp>
      <p:sp>
        <p:nvSpPr>
          <p:cNvPr id="9" name="TextBox 8"/>
          <p:cNvSpPr txBox="1"/>
          <p:nvPr/>
        </p:nvSpPr>
        <p:spPr>
          <a:xfrm>
            <a:off x="762000" y="4351958"/>
            <a:ext cx="1447800" cy="369332"/>
          </a:xfrm>
          <a:prstGeom prst="rect">
            <a:avLst/>
          </a:prstGeom>
          <a:noFill/>
        </p:spPr>
        <p:txBody>
          <a:bodyPr wrap="square" rtlCol="0">
            <a:spAutoFit/>
          </a:bodyPr>
          <a:lstStyle/>
          <a:p>
            <a:r>
              <a:rPr lang="en-US" dirty="0" err="1" smtClean="0"/>
              <a:t>Cosmides</a:t>
            </a:r>
            <a:endParaRPr lang="en-US" dirty="0"/>
          </a:p>
        </p:txBody>
      </p:sp>
      <p:sp>
        <p:nvSpPr>
          <p:cNvPr id="10" name="TextBox 9"/>
          <p:cNvSpPr txBox="1"/>
          <p:nvPr/>
        </p:nvSpPr>
        <p:spPr>
          <a:xfrm>
            <a:off x="3124200" y="4351958"/>
            <a:ext cx="1226977" cy="369332"/>
          </a:xfrm>
          <a:prstGeom prst="rect">
            <a:avLst/>
          </a:prstGeom>
          <a:noFill/>
        </p:spPr>
        <p:txBody>
          <a:bodyPr wrap="square" rtlCol="0">
            <a:spAutoFit/>
          </a:bodyPr>
          <a:lstStyle/>
          <a:p>
            <a:r>
              <a:rPr lang="en-US" dirty="0" err="1" smtClean="0"/>
              <a:t>Tooby</a:t>
            </a:r>
            <a:endParaRPr lang="en-US" dirty="0"/>
          </a:p>
        </p:txBody>
      </p:sp>
      <p:sp>
        <p:nvSpPr>
          <p:cNvPr id="11" name="TextBox 10"/>
          <p:cNvSpPr txBox="1"/>
          <p:nvPr/>
        </p:nvSpPr>
        <p:spPr>
          <a:xfrm>
            <a:off x="5105400" y="4351958"/>
            <a:ext cx="1219200" cy="369332"/>
          </a:xfrm>
          <a:prstGeom prst="rect">
            <a:avLst/>
          </a:prstGeom>
          <a:noFill/>
        </p:spPr>
        <p:txBody>
          <a:bodyPr wrap="square" rtlCol="0">
            <a:spAutoFit/>
          </a:bodyPr>
          <a:lstStyle/>
          <a:p>
            <a:r>
              <a:rPr lang="en-US" dirty="0" smtClean="0"/>
              <a:t>Boyer</a:t>
            </a:r>
            <a:endParaRPr lang="en-US" dirty="0"/>
          </a:p>
        </p:txBody>
      </p:sp>
      <p:sp>
        <p:nvSpPr>
          <p:cNvPr id="12" name="TextBox 11"/>
          <p:cNvSpPr txBox="1"/>
          <p:nvPr/>
        </p:nvSpPr>
        <p:spPr>
          <a:xfrm>
            <a:off x="7239000" y="4387334"/>
            <a:ext cx="1066800" cy="369332"/>
          </a:xfrm>
          <a:prstGeom prst="rect">
            <a:avLst/>
          </a:prstGeom>
          <a:noFill/>
        </p:spPr>
        <p:txBody>
          <a:bodyPr wrap="square" rtlCol="0">
            <a:spAutoFit/>
          </a:bodyPr>
          <a:lstStyle/>
          <a:p>
            <a:r>
              <a:rPr lang="en-US" dirty="0" smtClean="0"/>
              <a:t>Barrett</a:t>
            </a:r>
            <a:endParaRPr lang="en-US" dirty="0"/>
          </a:p>
        </p:txBody>
      </p:sp>
    </p:spTree>
    <p:extLst>
      <p:ext uri="{BB962C8B-B14F-4D97-AF65-F5344CB8AC3E}">
        <p14:creationId xmlns:p14="http://schemas.microsoft.com/office/powerpoint/2010/main" xmlns="" val="36355064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76200"/>
            <a:ext cx="8229600" cy="990600"/>
          </a:xfrm>
        </p:spPr>
        <p:txBody>
          <a:bodyPr>
            <a:normAutofit fontScale="90000"/>
          </a:bodyPr>
          <a:lstStyle/>
          <a:p>
            <a:r>
              <a:rPr lang="en-US" dirty="0" smtClean="0"/>
              <a:t>Historical Beginnings of Cognitive Science</a:t>
            </a:r>
            <a:endParaRPr lang="en-US" dirty="0"/>
          </a:p>
        </p:txBody>
      </p:sp>
      <p:sp>
        <p:nvSpPr>
          <p:cNvPr id="6" name="Content Placeholder 5"/>
          <p:cNvSpPr>
            <a:spLocks noGrp="1"/>
          </p:cNvSpPr>
          <p:nvPr>
            <p:ph idx="1"/>
          </p:nvPr>
        </p:nvSpPr>
        <p:spPr>
          <a:xfrm>
            <a:off x="76200" y="1143000"/>
            <a:ext cx="8991600" cy="5638800"/>
          </a:xfrm>
        </p:spPr>
        <p:txBody>
          <a:bodyPr>
            <a:normAutofit lnSpcReduction="10000"/>
          </a:bodyPr>
          <a:lstStyle/>
          <a:p>
            <a:r>
              <a:rPr lang="en-US" dirty="0" smtClean="0"/>
              <a:t>Chomsky played </a:t>
            </a:r>
            <a:r>
              <a:rPr lang="en-US" dirty="0"/>
              <a:t>a major role in the decline of </a:t>
            </a:r>
            <a:r>
              <a:rPr lang="en-US" dirty="0" smtClean="0"/>
              <a:t>behaviorism beginning in 1959 with his </a:t>
            </a:r>
            <a:r>
              <a:rPr lang="en-US" dirty="0"/>
              <a:t>review of Skinner’s 1957 book </a:t>
            </a:r>
            <a:r>
              <a:rPr lang="en-US" u="sng" dirty="0"/>
              <a:t>Verbal </a:t>
            </a:r>
            <a:r>
              <a:rPr lang="en-US" u="sng" dirty="0" smtClean="0"/>
              <a:t>Behavior</a:t>
            </a:r>
            <a:r>
              <a:rPr lang="en-US" i="1" dirty="0" smtClean="0"/>
              <a:t>. </a:t>
            </a:r>
            <a:r>
              <a:rPr lang="en-US" dirty="0" smtClean="0"/>
              <a:t>He pointed out that stimulus-response was inadequate to allow learning human languages.</a:t>
            </a:r>
          </a:p>
          <a:p>
            <a:r>
              <a:rPr lang="en-US" dirty="0" smtClean="0"/>
              <a:t>Human </a:t>
            </a:r>
            <a:r>
              <a:rPr lang="en-US" dirty="0"/>
              <a:t>beings must have some form of innate linguistic capacity that </a:t>
            </a:r>
            <a:r>
              <a:rPr lang="en-US" dirty="0" smtClean="0"/>
              <a:t>aids </a:t>
            </a:r>
            <a:r>
              <a:rPr lang="en-US" dirty="0"/>
              <a:t>language learners</a:t>
            </a:r>
            <a:r>
              <a:rPr lang="en-US" dirty="0" smtClean="0"/>
              <a:t>.</a:t>
            </a:r>
          </a:p>
          <a:p>
            <a:r>
              <a:rPr lang="en-US" dirty="0" smtClean="0"/>
              <a:t>In 1983 Fodor published </a:t>
            </a:r>
            <a:r>
              <a:rPr lang="en-US" u="sng" dirty="0" smtClean="0"/>
              <a:t>The Modularity of the Mind</a:t>
            </a:r>
            <a:r>
              <a:rPr lang="en-US" dirty="0" smtClean="0"/>
              <a:t>.</a:t>
            </a:r>
          </a:p>
          <a:p>
            <a:r>
              <a:rPr lang="en-US" dirty="0" smtClean="0"/>
              <a:t>In 1992 </a:t>
            </a:r>
            <a:r>
              <a:rPr lang="en-US" dirty="0" err="1" smtClean="0"/>
              <a:t>Cosmides</a:t>
            </a:r>
            <a:r>
              <a:rPr lang="en-US" dirty="0" smtClean="0"/>
              <a:t> &amp; </a:t>
            </a:r>
            <a:r>
              <a:rPr lang="en-US" dirty="0" err="1" smtClean="0"/>
              <a:t>Tooby</a:t>
            </a:r>
            <a:r>
              <a:rPr lang="en-US" dirty="0" smtClean="0"/>
              <a:t> &amp; others came up with “massive modularity.” (cf. </a:t>
            </a:r>
            <a:r>
              <a:rPr lang="en-US" u="sng" dirty="0" smtClean="0"/>
              <a:t>The Adaptive Mind</a:t>
            </a:r>
            <a:r>
              <a:rPr lang="en-US" dirty="0" smtClean="0"/>
              <a:t>)</a:t>
            </a:r>
            <a:endParaRPr lang="en-US" dirty="0"/>
          </a:p>
        </p:txBody>
      </p:sp>
    </p:spTree>
    <p:extLst>
      <p:ext uri="{BB962C8B-B14F-4D97-AF65-F5344CB8AC3E}">
        <p14:creationId xmlns:p14="http://schemas.microsoft.com/office/powerpoint/2010/main" xmlns="" val="23111442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(Input) Modules </a:t>
            </a:r>
            <a:br>
              <a:rPr lang="en-US" dirty="0" smtClean="0"/>
            </a:br>
            <a:r>
              <a:rPr lang="en-US" sz="3100" dirty="0" smtClean="0"/>
              <a:t>(according to Fodor)</a:t>
            </a:r>
            <a:endParaRPr lang="en-US" sz="3100" dirty="0"/>
          </a:p>
        </p:txBody>
      </p:sp>
      <p:sp>
        <p:nvSpPr>
          <p:cNvPr id="3" name="Content Placeholder 2"/>
          <p:cNvSpPr>
            <a:spLocks noGrp="1"/>
          </p:cNvSpPr>
          <p:nvPr>
            <p:ph idx="1"/>
          </p:nvPr>
        </p:nvSpPr>
        <p:spPr/>
        <p:txBody>
          <a:bodyPr>
            <a:normAutofit fontScale="92500" lnSpcReduction="20000"/>
          </a:bodyPr>
          <a:lstStyle/>
          <a:p>
            <a:r>
              <a:rPr lang="en-US" dirty="0" smtClean="0"/>
              <a:t>Domain specific</a:t>
            </a:r>
          </a:p>
          <a:p>
            <a:r>
              <a:rPr lang="en-US" dirty="0" smtClean="0"/>
              <a:t>Mandatory operation</a:t>
            </a:r>
          </a:p>
          <a:p>
            <a:r>
              <a:rPr lang="en-US" dirty="0" smtClean="0"/>
              <a:t>Central processing has only limited access</a:t>
            </a:r>
          </a:p>
          <a:p>
            <a:r>
              <a:rPr lang="en-US" dirty="0" smtClean="0"/>
              <a:t>Fast</a:t>
            </a:r>
          </a:p>
          <a:p>
            <a:r>
              <a:rPr lang="en-US" dirty="0" err="1" smtClean="0"/>
              <a:t>Informationally</a:t>
            </a:r>
            <a:r>
              <a:rPr lang="en-US" dirty="0" smtClean="0"/>
              <a:t> encapsulated</a:t>
            </a:r>
          </a:p>
          <a:p>
            <a:r>
              <a:rPr lang="en-US" dirty="0" smtClean="0"/>
              <a:t>Shallow outputs</a:t>
            </a:r>
          </a:p>
          <a:p>
            <a:r>
              <a:rPr lang="en-US" dirty="0" smtClean="0"/>
              <a:t>Associated with fixed neural architecture</a:t>
            </a:r>
          </a:p>
          <a:p>
            <a:r>
              <a:rPr lang="en-US" dirty="0" smtClean="0"/>
              <a:t>Characteristic specific breakdown patterns</a:t>
            </a:r>
          </a:p>
          <a:p>
            <a:r>
              <a:rPr lang="en-US" dirty="0" smtClean="0"/>
              <a:t>Characteristic pace and sequencing </a:t>
            </a:r>
            <a:r>
              <a:rPr lang="en-US" smtClean="0"/>
              <a:t>of ontogeny</a:t>
            </a:r>
            <a:endParaRPr lang="en-US" dirty="0"/>
          </a:p>
        </p:txBody>
      </p:sp>
    </p:spTree>
    <p:extLst>
      <p:ext uri="{BB962C8B-B14F-4D97-AF65-F5344CB8AC3E}">
        <p14:creationId xmlns:p14="http://schemas.microsoft.com/office/powerpoint/2010/main" xmlns="" val="332188556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106" name="Picture 10" descr="https://upload.wikimedia.org/wikipedia/commons/thumb/e/ed/Same_color_illusion_proof2.png/440px-Same_color_illusion_proof2.png">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352800" y="2152746"/>
            <a:ext cx="3886200" cy="363845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310686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Muller-</a:t>
            </a:r>
            <a:r>
              <a:rPr lang="en-US" dirty="0" err="1" smtClean="0"/>
              <a:t>Lyer</a:t>
            </a:r>
            <a:r>
              <a:rPr lang="en-US" dirty="0" smtClean="0"/>
              <a:t> illusion</a:t>
            </a:r>
            <a:endParaRPr lang="en-US" dirty="0"/>
          </a:p>
        </p:txBody>
      </p:sp>
      <p:sp>
        <p:nvSpPr>
          <p:cNvPr id="3" name="Content Placeholder 2"/>
          <p:cNvSpPr>
            <a:spLocks noGrp="1"/>
          </p:cNvSpPr>
          <p:nvPr>
            <p:ph idx="1"/>
          </p:nvPr>
        </p:nvSpPr>
        <p:spPr/>
        <p:txBody>
          <a:bodyPr/>
          <a:lstStyle/>
          <a:p>
            <a:endParaRPr lang="en-US" dirty="0"/>
          </a:p>
        </p:txBody>
      </p:sp>
      <p:pic>
        <p:nvPicPr>
          <p:cNvPr id="6146" name="Picture 2" descr="https://upload.wikimedia.org/wikipedia/commons/thumb/8/8a/Mueller_lyer.svg/440px-Mueller_lyer.svg.png">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438400" y="2526792"/>
            <a:ext cx="4343400" cy="2895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354739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Modularity of Mind</a:t>
            </a:r>
            <a:endParaRPr lang="en-US" dirty="0"/>
          </a:p>
        </p:txBody>
      </p:sp>
      <p:sp>
        <p:nvSpPr>
          <p:cNvPr id="4" name="Rectangle 3"/>
          <p:cNvSpPr/>
          <p:nvPr/>
        </p:nvSpPr>
        <p:spPr>
          <a:xfrm>
            <a:off x="963677" y="1447800"/>
            <a:ext cx="1066800" cy="381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77138" y="3657600"/>
            <a:ext cx="6656323" cy="174949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295400" y="4267200"/>
            <a:ext cx="6019800" cy="533400"/>
          </a:xfrm>
          <a:prstGeom prst="rect">
            <a:avLst/>
          </a:prstGeom>
          <a:solidFill>
            <a:schemeClr val="bg1"/>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Conscious Processing</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77138" y="2209800"/>
            <a:ext cx="1090613"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326153" y="2209800"/>
            <a:ext cx="1090613"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29200" y="2209800"/>
            <a:ext cx="1090613"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326154" y="2978151"/>
            <a:ext cx="1090613"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683502" y="1429690"/>
            <a:ext cx="1090613"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340426" y="1429690"/>
            <a:ext cx="1090613"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8" name="Picture 6"/>
          <p:cNvPicPr>
            <a:picLocks noGrp="1" noChangeAspect="1" noChangeArrowheads="1"/>
          </p:cNvPicPr>
          <p:nvPr>
            <p:ph idx="1"/>
          </p:nvPr>
        </p:nvPicPr>
        <p:blipFill>
          <a:blip r:embed="rId4">
            <a:extLst>
              <a:ext uri="{28A0092B-C50C-407E-A947-70E740481C1C}">
                <a14:useLocalDpi xmlns:a14="http://schemas.microsoft.com/office/drawing/2010/main" xmlns="" val="0"/>
              </a:ext>
            </a:extLst>
          </a:blip>
          <a:srcRect/>
          <a:stretch>
            <a:fillRect/>
          </a:stretch>
        </p:blipFill>
        <p:spPr bwMode="auto">
          <a:xfrm>
            <a:off x="5028073" y="1426429"/>
            <a:ext cx="1091279" cy="4023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9"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326155" y="1429690"/>
            <a:ext cx="1090613"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340427" y="2209800"/>
            <a:ext cx="1090613"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3683502" y="2214562"/>
            <a:ext cx="10906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977137" y="2961596"/>
            <a:ext cx="10906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2301608" y="2978248"/>
            <a:ext cx="10906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3683501" y="2961595"/>
            <a:ext cx="10906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5029199" y="2961594"/>
            <a:ext cx="10906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1147178" y="1461995"/>
            <a:ext cx="838200" cy="369332"/>
          </a:xfrm>
          <a:prstGeom prst="rect">
            <a:avLst/>
          </a:prstGeom>
          <a:noFill/>
        </p:spPr>
        <p:txBody>
          <a:bodyPr wrap="square" rtlCol="0">
            <a:spAutoFit/>
          </a:bodyPr>
          <a:lstStyle/>
          <a:p>
            <a:r>
              <a:rPr lang="en-US" dirty="0" smtClean="0"/>
              <a:t>retina</a:t>
            </a:r>
            <a:endParaRPr lang="en-US" dirty="0"/>
          </a:p>
        </p:txBody>
      </p:sp>
      <p:sp>
        <p:nvSpPr>
          <p:cNvPr id="37" name="TextBox 36"/>
          <p:cNvSpPr txBox="1"/>
          <p:nvPr/>
        </p:nvSpPr>
        <p:spPr>
          <a:xfrm>
            <a:off x="2466632" y="1445842"/>
            <a:ext cx="964408" cy="369332"/>
          </a:xfrm>
          <a:prstGeom prst="rect">
            <a:avLst/>
          </a:prstGeom>
          <a:noFill/>
        </p:spPr>
        <p:txBody>
          <a:bodyPr wrap="square" rtlCol="0">
            <a:spAutoFit/>
          </a:bodyPr>
          <a:lstStyle/>
          <a:p>
            <a:r>
              <a:rPr lang="en-US" dirty="0" smtClean="0"/>
              <a:t>cochlea</a:t>
            </a:r>
            <a:endParaRPr lang="en-US" dirty="0"/>
          </a:p>
        </p:txBody>
      </p:sp>
      <p:sp>
        <p:nvSpPr>
          <p:cNvPr id="38" name="TextBox 37"/>
          <p:cNvSpPr txBox="1"/>
          <p:nvPr/>
        </p:nvSpPr>
        <p:spPr>
          <a:xfrm>
            <a:off x="3649092" y="1437896"/>
            <a:ext cx="1219492" cy="369332"/>
          </a:xfrm>
          <a:prstGeom prst="rect">
            <a:avLst/>
          </a:prstGeom>
          <a:noFill/>
        </p:spPr>
        <p:txBody>
          <a:bodyPr wrap="square" rtlCol="0">
            <a:spAutoFit/>
          </a:bodyPr>
          <a:lstStyle/>
          <a:p>
            <a:r>
              <a:rPr lang="en-US" dirty="0" smtClean="0"/>
              <a:t>taste buds</a:t>
            </a:r>
            <a:endParaRPr lang="en-US" dirty="0"/>
          </a:p>
        </p:txBody>
      </p:sp>
      <p:sp>
        <p:nvSpPr>
          <p:cNvPr id="39" name="TextBox 38"/>
          <p:cNvSpPr txBox="1"/>
          <p:nvPr/>
        </p:nvSpPr>
        <p:spPr>
          <a:xfrm>
            <a:off x="5029200" y="1453634"/>
            <a:ext cx="1092994" cy="369332"/>
          </a:xfrm>
          <a:prstGeom prst="rect">
            <a:avLst/>
          </a:prstGeom>
          <a:noFill/>
        </p:spPr>
        <p:txBody>
          <a:bodyPr wrap="square" rtlCol="0">
            <a:spAutoFit/>
          </a:bodyPr>
          <a:lstStyle/>
          <a:p>
            <a:r>
              <a:rPr lang="en-US" dirty="0" smtClean="0"/>
              <a:t>olfactory</a:t>
            </a:r>
            <a:endParaRPr lang="en-US" dirty="0"/>
          </a:p>
        </p:txBody>
      </p:sp>
      <p:sp>
        <p:nvSpPr>
          <p:cNvPr id="40" name="TextBox 39"/>
          <p:cNvSpPr txBox="1"/>
          <p:nvPr/>
        </p:nvSpPr>
        <p:spPr>
          <a:xfrm>
            <a:off x="6452361" y="1459468"/>
            <a:ext cx="1181100" cy="369332"/>
          </a:xfrm>
          <a:prstGeom prst="rect">
            <a:avLst/>
          </a:prstGeom>
          <a:noFill/>
        </p:spPr>
        <p:txBody>
          <a:bodyPr wrap="square" rtlCol="0">
            <a:spAutoFit/>
          </a:bodyPr>
          <a:lstStyle/>
          <a:p>
            <a:r>
              <a:rPr lang="en-US" dirty="0" smtClean="0"/>
              <a:t>pressure</a:t>
            </a:r>
            <a:endParaRPr lang="en-US" dirty="0"/>
          </a:p>
        </p:txBody>
      </p:sp>
      <p:pic>
        <p:nvPicPr>
          <p:cNvPr id="41" name="Picture 9"/>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977138" y="3733800"/>
            <a:ext cx="10906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2" name="TextBox 41"/>
          <p:cNvSpPr txBox="1"/>
          <p:nvPr/>
        </p:nvSpPr>
        <p:spPr>
          <a:xfrm>
            <a:off x="1111120" y="2242105"/>
            <a:ext cx="838200" cy="369332"/>
          </a:xfrm>
          <a:prstGeom prst="rect">
            <a:avLst/>
          </a:prstGeom>
          <a:noFill/>
        </p:spPr>
        <p:txBody>
          <a:bodyPr wrap="square" rtlCol="0">
            <a:spAutoFit/>
          </a:bodyPr>
          <a:lstStyle/>
          <a:p>
            <a:r>
              <a:rPr lang="en-US" dirty="0" smtClean="0"/>
              <a:t>V1</a:t>
            </a:r>
            <a:endParaRPr lang="en-US" dirty="0"/>
          </a:p>
        </p:txBody>
      </p:sp>
      <p:sp>
        <p:nvSpPr>
          <p:cNvPr id="43" name="TextBox 42"/>
          <p:cNvSpPr txBox="1"/>
          <p:nvPr/>
        </p:nvSpPr>
        <p:spPr>
          <a:xfrm>
            <a:off x="1128808" y="2961594"/>
            <a:ext cx="838200" cy="369332"/>
          </a:xfrm>
          <a:prstGeom prst="rect">
            <a:avLst/>
          </a:prstGeom>
          <a:noFill/>
        </p:spPr>
        <p:txBody>
          <a:bodyPr wrap="square" rtlCol="0">
            <a:spAutoFit/>
          </a:bodyPr>
          <a:lstStyle/>
          <a:p>
            <a:r>
              <a:rPr lang="en-US" dirty="0" smtClean="0"/>
              <a:t>V2</a:t>
            </a:r>
            <a:endParaRPr lang="en-US" dirty="0"/>
          </a:p>
        </p:txBody>
      </p:sp>
      <p:sp>
        <p:nvSpPr>
          <p:cNvPr id="8" name="TextBox 7"/>
          <p:cNvSpPr txBox="1"/>
          <p:nvPr/>
        </p:nvSpPr>
        <p:spPr>
          <a:xfrm>
            <a:off x="3304832" y="3932237"/>
            <a:ext cx="2181568" cy="369332"/>
          </a:xfrm>
          <a:prstGeom prst="rect">
            <a:avLst/>
          </a:prstGeom>
          <a:noFill/>
        </p:spPr>
        <p:txBody>
          <a:bodyPr wrap="square" rtlCol="0">
            <a:spAutoFit/>
          </a:bodyPr>
          <a:lstStyle/>
          <a:p>
            <a:r>
              <a:rPr lang="en-US" dirty="0" smtClean="0"/>
              <a:t>Central Processing</a:t>
            </a:r>
            <a:endParaRPr lang="en-US" dirty="0"/>
          </a:p>
        </p:txBody>
      </p:sp>
      <p:sp>
        <p:nvSpPr>
          <p:cNvPr id="9" name="TextBox 8"/>
          <p:cNvSpPr txBox="1"/>
          <p:nvPr/>
        </p:nvSpPr>
        <p:spPr>
          <a:xfrm>
            <a:off x="2062840" y="2209800"/>
            <a:ext cx="2251790" cy="369332"/>
          </a:xfrm>
          <a:prstGeom prst="rect">
            <a:avLst/>
          </a:prstGeom>
          <a:noFill/>
        </p:spPr>
        <p:txBody>
          <a:bodyPr wrap="square" rtlCol="0">
            <a:spAutoFit/>
          </a:bodyPr>
          <a:lstStyle/>
          <a:p>
            <a:r>
              <a:rPr lang="en-US" dirty="0" smtClean="0"/>
              <a:t>Auditory </a:t>
            </a:r>
            <a:r>
              <a:rPr lang="en-US" dirty="0" err="1" smtClean="0"/>
              <a:t>Cortext</a:t>
            </a:r>
            <a:endParaRPr lang="en-US" dirty="0"/>
          </a:p>
        </p:txBody>
      </p:sp>
      <p:sp>
        <p:nvSpPr>
          <p:cNvPr id="48" name="TextBox 47"/>
          <p:cNvSpPr txBox="1"/>
          <p:nvPr/>
        </p:nvSpPr>
        <p:spPr>
          <a:xfrm>
            <a:off x="2207708" y="3005791"/>
            <a:ext cx="1373692" cy="369332"/>
          </a:xfrm>
          <a:prstGeom prst="rect">
            <a:avLst/>
          </a:prstGeom>
          <a:noFill/>
        </p:spPr>
        <p:txBody>
          <a:bodyPr wrap="square" rtlCol="0">
            <a:spAutoFit/>
          </a:bodyPr>
          <a:lstStyle/>
          <a:p>
            <a:r>
              <a:rPr lang="en-US" dirty="0" smtClean="0"/>
              <a:t>Wernicke A</a:t>
            </a:r>
            <a:endParaRPr lang="en-US" dirty="0"/>
          </a:p>
        </p:txBody>
      </p:sp>
      <p:pic>
        <p:nvPicPr>
          <p:cNvPr id="49" name="Picture 9"/>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2317099" y="3759621"/>
            <a:ext cx="10906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2334536" y="3770830"/>
            <a:ext cx="1055738" cy="369332"/>
          </a:xfrm>
          <a:prstGeom prst="rect">
            <a:avLst/>
          </a:prstGeom>
          <a:noFill/>
        </p:spPr>
        <p:txBody>
          <a:bodyPr wrap="none" rtlCol="0">
            <a:spAutoFit/>
          </a:bodyPr>
          <a:lstStyle/>
          <a:p>
            <a:r>
              <a:rPr lang="en-US" dirty="0" smtClean="0"/>
              <a:t>Linguistic</a:t>
            </a:r>
            <a:endParaRPr lang="en-US" dirty="0"/>
          </a:p>
        </p:txBody>
      </p:sp>
      <p:pic>
        <p:nvPicPr>
          <p:cNvPr id="51" name="Picture 11"/>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3713532" y="4926205"/>
            <a:ext cx="10906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2" name="Picture 11"/>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2334536" y="4926207"/>
            <a:ext cx="10906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3" name="Picture 9"/>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984914" y="4926206"/>
            <a:ext cx="10906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4" name="Picture 9"/>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027191" y="5638800"/>
            <a:ext cx="10906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5" name="Picture 9"/>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020971" y="6248400"/>
            <a:ext cx="10906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6" name="Picture 9"/>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2324543" y="5666792"/>
            <a:ext cx="10906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7" name="Picture 9"/>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2299661" y="6260225"/>
            <a:ext cx="10906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2" name="Straight Arrow Connector 11"/>
          <p:cNvCxnSpPr>
            <a:stCxn id="4" idx="2"/>
            <a:endCxn id="1026" idx="0"/>
          </p:cNvCxnSpPr>
          <p:nvPr/>
        </p:nvCxnSpPr>
        <p:spPr>
          <a:xfrm>
            <a:off x="1497077" y="1828800"/>
            <a:ext cx="25368"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026" idx="2"/>
            <a:endCxn id="43" idx="0"/>
          </p:cNvCxnSpPr>
          <p:nvPr/>
        </p:nvCxnSpPr>
        <p:spPr>
          <a:xfrm>
            <a:off x="1522445" y="2611437"/>
            <a:ext cx="25463" cy="3501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033" idx="2"/>
            <a:endCxn id="41" idx="0"/>
          </p:cNvCxnSpPr>
          <p:nvPr/>
        </p:nvCxnSpPr>
        <p:spPr>
          <a:xfrm>
            <a:off x="1522444" y="3358471"/>
            <a:ext cx="1" cy="3753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031" idx="2"/>
          </p:cNvCxnSpPr>
          <p:nvPr/>
        </p:nvCxnSpPr>
        <p:spPr>
          <a:xfrm>
            <a:off x="2885733" y="1831327"/>
            <a:ext cx="8821" cy="4107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30" idx="2"/>
            <a:endCxn id="1034" idx="0"/>
          </p:cNvCxnSpPr>
          <p:nvPr/>
        </p:nvCxnSpPr>
        <p:spPr>
          <a:xfrm flipH="1">
            <a:off x="2846915" y="2611437"/>
            <a:ext cx="38819" cy="3668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034" idx="2"/>
            <a:endCxn id="49" idx="0"/>
          </p:cNvCxnSpPr>
          <p:nvPr/>
        </p:nvCxnSpPr>
        <p:spPr>
          <a:xfrm>
            <a:off x="2846915" y="3375123"/>
            <a:ext cx="15491" cy="3844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1522443" y="4140162"/>
            <a:ext cx="230157" cy="1270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2862405" y="4156496"/>
            <a:ext cx="32149" cy="1107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48" name="TextBox 2047"/>
          <p:cNvSpPr txBox="1"/>
          <p:nvPr/>
        </p:nvSpPr>
        <p:spPr>
          <a:xfrm>
            <a:off x="1077977" y="3754340"/>
            <a:ext cx="838200" cy="369332"/>
          </a:xfrm>
          <a:prstGeom prst="rect">
            <a:avLst/>
          </a:prstGeom>
          <a:noFill/>
        </p:spPr>
        <p:txBody>
          <a:bodyPr wrap="square" rtlCol="0">
            <a:spAutoFit/>
          </a:bodyPr>
          <a:lstStyle/>
          <a:p>
            <a:r>
              <a:rPr lang="en-US" dirty="0" smtClean="0"/>
              <a:t>Visual</a:t>
            </a:r>
            <a:endParaRPr lang="en-US" dirty="0"/>
          </a:p>
        </p:txBody>
      </p:sp>
      <p:cxnSp>
        <p:nvCxnSpPr>
          <p:cNvPr id="2064" name="Straight Arrow Connector 2063"/>
          <p:cNvCxnSpPr/>
          <p:nvPr/>
        </p:nvCxnSpPr>
        <p:spPr>
          <a:xfrm>
            <a:off x="4228807" y="1815174"/>
            <a:ext cx="0" cy="3946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67" name="Straight Arrow Connector 2066"/>
          <p:cNvCxnSpPr>
            <a:stCxn id="1032" idx="2"/>
            <a:endCxn id="1035" idx="0"/>
          </p:cNvCxnSpPr>
          <p:nvPr/>
        </p:nvCxnSpPr>
        <p:spPr>
          <a:xfrm flipH="1">
            <a:off x="4228808" y="2611437"/>
            <a:ext cx="1" cy="35015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69" name="Straight Arrow Connector 2068"/>
          <p:cNvCxnSpPr>
            <a:stCxn id="1035" idx="2"/>
          </p:cNvCxnSpPr>
          <p:nvPr/>
        </p:nvCxnSpPr>
        <p:spPr>
          <a:xfrm flipH="1">
            <a:off x="4228807" y="3358470"/>
            <a:ext cx="1" cy="9087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71" name="Straight Arrow Connector 2070"/>
          <p:cNvCxnSpPr>
            <a:stCxn id="28" idx="2"/>
            <a:endCxn id="1028" idx="0"/>
          </p:cNvCxnSpPr>
          <p:nvPr/>
        </p:nvCxnSpPr>
        <p:spPr>
          <a:xfrm>
            <a:off x="5573713" y="1828800"/>
            <a:ext cx="794"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73" name="Straight Arrow Connector 2072"/>
          <p:cNvCxnSpPr>
            <a:stCxn id="1028" idx="2"/>
            <a:endCxn id="1036" idx="0"/>
          </p:cNvCxnSpPr>
          <p:nvPr/>
        </p:nvCxnSpPr>
        <p:spPr>
          <a:xfrm flipH="1">
            <a:off x="5574506" y="2611437"/>
            <a:ext cx="1" cy="3501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75" name="Straight Arrow Connector 2074"/>
          <p:cNvCxnSpPr>
            <a:stCxn id="1036" idx="2"/>
          </p:cNvCxnSpPr>
          <p:nvPr/>
        </p:nvCxnSpPr>
        <p:spPr>
          <a:xfrm>
            <a:off x="5574506" y="3358469"/>
            <a:ext cx="1" cy="9087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77" name="Straight Arrow Connector 2076"/>
          <p:cNvCxnSpPr>
            <a:stCxn id="29" idx="2"/>
            <a:endCxn id="1027" idx="0"/>
          </p:cNvCxnSpPr>
          <p:nvPr/>
        </p:nvCxnSpPr>
        <p:spPr>
          <a:xfrm flipH="1">
            <a:off x="6871460" y="1831327"/>
            <a:ext cx="2" cy="3784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79" name="Straight Arrow Connector 2078"/>
          <p:cNvCxnSpPr>
            <a:stCxn id="1027" idx="2"/>
            <a:endCxn id="1029" idx="0"/>
          </p:cNvCxnSpPr>
          <p:nvPr/>
        </p:nvCxnSpPr>
        <p:spPr>
          <a:xfrm>
            <a:off x="6871460" y="2611437"/>
            <a:ext cx="1" cy="3667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029" idx="2"/>
          </p:cNvCxnSpPr>
          <p:nvPr/>
        </p:nvCxnSpPr>
        <p:spPr>
          <a:xfrm>
            <a:off x="6871461" y="3379788"/>
            <a:ext cx="1" cy="8874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53" idx="0"/>
          </p:cNvCxnSpPr>
          <p:nvPr/>
        </p:nvCxnSpPr>
        <p:spPr>
          <a:xfrm flipH="1">
            <a:off x="1530221" y="4800600"/>
            <a:ext cx="581363" cy="1256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endCxn id="52" idx="0"/>
          </p:cNvCxnSpPr>
          <p:nvPr/>
        </p:nvCxnSpPr>
        <p:spPr>
          <a:xfrm flipH="1">
            <a:off x="2879843" y="4800600"/>
            <a:ext cx="14711" cy="1256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6" idx="2"/>
            <a:endCxn id="51" idx="0"/>
          </p:cNvCxnSpPr>
          <p:nvPr/>
        </p:nvCxnSpPr>
        <p:spPr>
          <a:xfrm flipH="1">
            <a:off x="4258839" y="4800600"/>
            <a:ext cx="46461" cy="1256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endCxn id="54" idx="0"/>
          </p:cNvCxnSpPr>
          <p:nvPr/>
        </p:nvCxnSpPr>
        <p:spPr>
          <a:xfrm>
            <a:off x="1535176" y="5323080"/>
            <a:ext cx="37322" cy="3157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54" idx="2"/>
            <a:endCxn id="55" idx="0"/>
          </p:cNvCxnSpPr>
          <p:nvPr/>
        </p:nvCxnSpPr>
        <p:spPr>
          <a:xfrm flipH="1">
            <a:off x="1566278" y="6035675"/>
            <a:ext cx="6220" cy="2127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52" idx="2"/>
            <a:endCxn id="56" idx="0"/>
          </p:cNvCxnSpPr>
          <p:nvPr/>
        </p:nvCxnSpPr>
        <p:spPr>
          <a:xfrm flipH="1">
            <a:off x="2869850" y="5323082"/>
            <a:ext cx="9993" cy="3437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24" name="Straight Arrow Connector 1023"/>
          <p:cNvCxnSpPr>
            <a:stCxn id="56" idx="2"/>
            <a:endCxn id="57" idx="0"/>
          </p:cNvCxnSpPr>
          <p:nvPr/>
        </p:nvCxnSpPr>
        <p:spPr>
          <a:xfrm flipH="1">
            <a:off x="2844968" y="6063667"/>
            <a:ext cx="24882" cy="19655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8" name="Straight Arrow Connector 1037"/>
          <p:cNvCxnSpPr>
            <a:stCxn id="1033" idx="2"/>
          </p:cNvCxnSpPr>
          <p:nvPr/>
        </p:nvCxnSpPr>
        <p:spPr>
          <a:xfrm>
            <a:off x="1522444" y="3358471"/>
            <a:ext cx="508033" cy="2991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42" name="Straight Arrow Connector 1041"/>
          <p:cNvCxnSpPr>
            <a:stCxn id="1034" idx="2"/>
          </p:cNvCxnSpPr>
          <p:nvPr/>
        </p:nvCxnSpPr>
        <p:spPr>
          <a:xfrm>
            <a:off x="2846915" y="3375123"/>
            <a:ext cx="545306" cy="28247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44" name="Straight Arrow Connector 1043"/>
          <p:cNvCxnSpPr>
            <a:stCxn id="1035" idx="2"/>
          </p:cNvCxnSpPr>
          <p:nvPr/>
        </p:nvCxnSpPr>
        <p:spPr>
          <a:xfrm>
            <a:off x="4228808" y="3358470"/>
            <a:ext cx="266992" cy="2991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46" name="Straight Arrow Connector 1045"/>
          <p:cNvCxnSpPr>
            <a:stCxn id="1036" idx="2"/>
          </p:cNvCxnSpPr>
          <p:nvPr/>
        </p:nvCxnSpPr>
        <p:spPr>
          <a:xfrm flipH="1">
            <a:off x="5334000" y="3358469"/>
            <a:ext cx="240506" cy="2991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48" name="Straight Arrow Connector 1047"/>
          <p:cNvCxnSpPr>
            <a:stCxn id="1029" idx="2"/>
          </p:cNvCxnSpPr>
          <p:nvPr/>
        </p:nvCxnSpPr>
        <p:spPr>
          <a:xfrm flipH="1">
            <a:off x="6553200" y="3379788"/>
            <a:ext cx="318261" cy="2778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49" name="TextBox 1048"/>
          <p:cNvSpPr txBox="1"/>
          <p:nvPr/>
        </p:nvSpPr>
        <p:spPr>
          <a:xfrm>
            <a:off x="2241586" y="4926205"/>
            <a:ext cx="1343076" cy="369332"/>
          </a:xfrm>
          <a:prstGeom prst="rect">
            <a:avLst/>
          </a:prstGeom>
          <a:noFill/>
        </p:spPr>
        <p:txBody>
          <a:bodyPr wrap="square" rtlCol="0">
            <a:spAutoFit/>
          </a:bodyPr>
          <a:lstStyle/>
          <a:p>
            <a:r>
              <a:rPr lang="en-US" dirty="0" err="1" smtClean="0"/>
              <a:t>Broca</a:t>
            </a:r>
            <a:r>
              <a:rPr lang="en-US" dirty="0" smtClean="0"/>
              <a:t> Area</a:t>
            </a:r>
            <a:endParaRPr lang="en-US" dirty="0"/>
          </a:p>
        </p:txBody>
      </p:sp>
      <p:sp>
        <p:nvSpPr>
          <p:cNvPr id="1054" name="TextBox 1053"/>
          <p:cNvSpPr txBox="1"/>
          <p:nvPr/>
        </p:nvSpPr>
        <p:spPr>
          <a:xfrm>
            <a:off x="992979" y="4971639"/>
            <a:ext cx="1039827" cy="369332"/>
          </a:xfrm>
          <a:prstGeom prst="rect">
            <a:avLst/>
          </a:prstGeom>
          <a:noFill/>
        </p:spPr>
        <p:txBody>
          <a:bodyPr wrap="square" rtlCol="0">
            <a:spAutoFit/>
          </a:bodyPr>
          <a:lstStyle/>
          <a:p>
            <a:r>
              <a:rPr lang="en-US" dirty="0" smtClean="0"/>
              <a:t>Motor C</a:t>
            </a:r>
            <a:endParaRPr lang="en-US" dirty="0"/>
          </a:p>
        </p:txBody>
      </p:sp>
      <p:sp>
        <p:nvSpPr>
          <p:cNvPr id="1055" name="TextBox 1054"/>
          <p:cNvSpPr txBox="1"/>
          <p:nvPr/>
        </p:nvSpPr>
        <p:spPr>
          <a:xfrm>
            <a:off x="7633460" y="1423470"/>
            <a:ext cx="977139" cy="461665"/>
          </a:xfrm>
          <a:prstGeom prst="rect">
            <a:avLst/>
          </a:prstGeom>
          <a:noFill/>
        </p:spPr>
        <p:txBody>
          <a:bodyPr wrap="square" rtlCol="0">
            <a:spAutoFit/>
          </a:bodyPr>
          <a:lstStyle/>
          <a:p>
            <a:r>
              <a:rPr lang="en-US" sz="2400" dirty="0" smtClean="0"/>
              <a:t>---</a:t>
            </a:r>
            <a:endParaRPr lang="en-US" sz="2400" dirty="0"/>
          </a:p>
        </p:txBody>
      </p:sp>
      <p:sp>
        <p:nvSpPr>
          <p:cNvPr id="128" name="TextBox 127"/>
          <p:cNvSpPr txBox="1"/>
          <p:nvPr/>
        </p:nvSpPr>
        <p:spPr>
          <a:xfrm>
            <a:off x="7633461" y="2171638"/>
            <a:ext cx="977139" cy="461665"/>
          </a:xfrm>
          <a:prstGeom prst="rect">
            <a:avLst/>
          </a:prstGeom>
          <a:noFill/>
        </p:spPr>
        <p:txBody>
          <a:bodyPr wrap="square" rtlCol="0">
            <a:spAutoFit/>
          </a:bodyPr>
          <a:lstStyle/>
          <a:p>
            <a:r>
              <a:rPr lang="en-US" sz="2400" dirty="0" smtClean="0"/>
              <a:t>---</a:t>
            </a:r>
            <a:endParaRPr lang="en-US" sz="2400" dirty="0"/>
          </a:p>
        </p:txBody>
      </p:sp>
      <p:sp>
        <p:nvSpPr>
          <p:cNvPr id="129" name="TextBox 128"/>
          <p:cNvSpPr txBox="1"/>
          <p:nvPr/>
        </p:nvSpPr>
        <p:spPr>
          <a:xfrm>
            <a:off x="7656519" y="2948136"/>
            <a:ext cx="977139" cy="461665"/>
          </a:xfrm>
          <a:prstGeom prst="rect">
            <a:avLst/>
          </a:prstGeom>
          <a:noFill/>
        </p:spPr>
        <p:txBody>
          <a:bodyPr wrap="square" rtlCol="0">
            <a:spAutoFit/>
          </a:bodyPr>
          <a:lstStyle/>
          <a:p>
            <a:r>
              <a:rPr lang="en-US" sz="2400" dirty="0" smtClean="0"/>
              <a:t>---</a:t>
            </a:r>
            <a:endParaRPr lang="en-US" sz="2400" dirty="0"/>
          </a:p>
        </p:txBody>
      </p:sp>
      <p:sp>
        <p:nvSpPr>
          <p:cNvPr id="130" name="Rectangle 129"/>
          <p:cNvSpPr/>
          <p:nvPr/>
        </p:nvSpPr>
        <p:spPr>
          <a:xfrm>
            <a:off x="7871149" y="3615092"/>
            <a:ext cx="1143000" cy="10311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TextBox 130"/>
          <p:cNvSpPr txBox="1"/>
          <p:nvPr/>
        </p:nvSpPr>
        <p:spPr>
          <a:xfrm>
            <a:off x="7861818" y="3953002"/>
            <a:ext cx="1143000" cy="369332"/>
          </a:xfrm>
          <a:prstGeom prst="rect">
            <a:avLst/>
          </a:prstGeom>
          <a:noFill/>
        </p:spPr>
        <p:txBody>
          <a:bodyPr wrap="square" rtlCol="0">
            <a:spAutoFit/>
          </a:bodyPr>
          <a:lstStyle/>
          <a:p>
            <a:r>
              <a:rPr lang="en-US" dirty="0" smtClean="0"/>
              <a:t>Memory</a:t>
            </a:r>
            <a:endParaRPr lang="en-US" dirty="0"/>
          </a:p>
        </p:txBody>
      </p:sp>
      <p:sp>
        <p:nvSpPr>
          <p:cNvPr id="132" name="Left-Up Arrow 131"/>
          <p:cNvSpPr/>
          <p:nvPr/>
        </p:nvSpPr>
        <p:spPr>
          <a:xfrm>
            <a:off x="7656519" y="4660001"/>
            <a:ext cx="815651" cy="759791"/>
          </a:xfrm>
          <a:prstGeom prst="lef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49780431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List of Modules</a:t>
            </a:r>
            <a:endParaRPr lang="en-US" dirty="0"/>
          </a:p>
        </p:txBody>
      </p:sp>
      <p:sp>
        <p:nvSpPr>
          <p:cNvPr id="4" name="Text Placeholder 3"/>
          <p:cNvSpPr>
            <a:spLocks noGrp="1"/>
          </p:cNvSpPr>
          <p:nvPr>
            <p:ph type="body" idx="1"/>
          </p:nvPr>
        </p:nvSpPr>
        <p:spPr>
          <a:xfrm>
            <a:off x="457200" y="1143000"/>
            <a:ext cx="4040188" cy="639762"/>
          </a:xfrm>
        </p:spPr>
        <p:txBody>
          <a:bodyPr/>
          <a:lstStyle/>
          <a:p>
            <a:endParaRPr lang="en-US" dirty="0"/>
          </a:p>
        </p:txBody>
      </p:sp>
      <p:sp>
        <p:nvSpPr>
          <p:cNvPr id="3" name="Content Placeholder 2"/>
          <p:cNvSpPr>
            <a:spLocks noGrp="1"/>
          </p:cNvSpPr>
          <p:nvPr>
            <p:ph sz="half" idx="2"/>
          </p:nvPr>
        </p:nvSpPr>
        <p:spPr>
          <a:xfrm>
            <a:off x="457200" y="1828800"/>
            <a:ext cx="4040188" cy="3951288"/>
          </a:xfrm>
        </p:spPr>
        <p:txBody>
          <a:bodyPr>
            <a:noAutofit/>
          </a:bodyPr>
          <a:lstStyle/>
          <a:p>
            <a:r>
              <a:rPr lang="en-US" sz="2300" dirty="0" smtClean="0"/>
              <a:t>Kinship index</a:t>
            </a:r>
          </a:p>
          <a:p>
            <a:r>
              <a:rPr lang="en-US" sz="2300" dirty="0" smtClean="0"/>
              <a:t>Mate selection</a:t>
            </a:r>
          </a:p>
          <a:p>
            <a:r>
              <a:rPr lang="en-US" sz="2300" dirty="0" smtClean="0"/>
              <a:t>Cheater detection</a:t>
            </a:r>
          </a:p>
          <a:p>
            <a:r>
              <a:rPr lang="en-US" sz="2300" dirty="0" smtClean="0"/>
              <a:t>Hyperactive agency detector</a:t>
            </a:r>
          </a:p>
          <a:p>
            <a:r>
              <a:rPr lang="en-US" sz="2300" dirty="0" smtClean="0"/>
              <a:t>Theory of mind</a:t>
            </a:r>
          </a:p>
          <a:p>
            <a:r>
              <a:rPr lang="en-US" sz="2300" dirty="0" smtClean="0"/>
              <a:t>Intuitive physics</a:t>
            </a:r>
          </a:p>
          <a:p>
            <a:r>
              <a:rPr lang="en-US" sz="2300" dirty="0" smtClean="0"/>
              <a:t>Intuitive biology</a:t>
            </a:r>
          </a:p>
          <a:p>
            <a:r>
              <a:rPr lang="en-US" sz="2300" dirty="0" smtClean="0"/>
              <a:t>Intuitive sociology</a:t>
            </a:r>
          </a:p>
          <a:p>
            <a:r>
              <a:rPr lang="en-US" sz="2300" dirty="0" smtClean="0"/>
              <a:t>Intuitive psychology</a:t>
            </a:r>
          </a:p>
          <a:p>
            <a:r>
              <a:rPr lang="en-US" sz="2300" dirty="0" smtClean="0"/>
              <a:t>Thing detector</a:t>
            </a:r>
          </a:p>
          <a:p>
            <a:r>
              <a:rPr lang="en-US" sz="2300" dirty="0" smtClean="0"/>
              <a:t>Artifice detector</a:t>
            </a:r>
          </a:p>
          <a:p>
            <a:endParaRPr lang="en-US" sz="2300" dirty="0"/>
          </a:p>
        </p:txBody>
      </p:sp>
      <p:sp>
        <p:nvSpPr>
          <p:cNvPr id="5" name="Text Placeholder 4"/>
          <p:cNvSpPr>
            <a:spLocks noGrp="1"/>
          </p:cNvSpPr>
          <p:nvPr>
            <p:ph type="body" sz="quarter" idx="3"/>
          </p:nvPr>
        </p:nvSpPr>
        <p:spPr>
          <a:xfrm>
            <a:off x="4648200" y="1143000"/>
            <a:ext cx="4041775" cy="639762"/>
          </a:xfrm>
        </p:spPr>
        <p:txBody>
          <a:bodyPr/>
          <a:lstStyle/>
          <a:p>
            <a:endParaRPr lang="en-US" dirty="0"/>
          </a:p>
        </p:txBody>
      </p:sp>
      <p:sp>
        <p:nvSpPr>
          <p:cNvPr id="6" name="Content Placeholder 5"/>
          <p:cNvSpPr>
            <a:spLocks noGrp="1"/>
          </p:cNvSpPr>
          <p:nvPr>
            <p:ph sz="quarter" idx="4"/>
          </p:nvPr>
        </p:nvSpPr>
        <p:spPr>
          <a:xfrm>
            <a:off x="4648200" y="1828800"/>
            <a:ext cx="4041775" cy="4759325"/>
          </a:xfrm>
        </p:spPr>
        <p:txBody>
          <a:bodyPr>
            <a:normAutofit fontScale="55000" lnSpcReduction="20000"/>
          </a:bodyPr>
          <a:lstStyle/>
          <a:p>
            <a:r>
              <a:rPr lang="en-US" sz="4200" dirty="0"/>
              <a:t>Animal detector</a:t>
            </a:r>
          </a:p>
          <a:p>
            <a:r>
              <a:rPr lang="en-US" sz="4200" dirty="0"/>
              <a:t>Teleological explanation preference</a:t>
            </a:r>
          </a:p>
          <a:p>
            <a:r>
              <a:rPr lang="en-US" sz="4200" dirty="0"/>
              <a:t>Fairness evaluator</a:t>
            </a:r>
          </a:p>
          <a:p>
            <a:r>
              <a:rPr lang="en-US" sz="4200" dirty="0"/>
              <a:t>Disgust</a:t>
            </a:r>
          </a:p>
          <a:p>
            <a:r>
              <a:rPr lang="en-US" sz="4200" dirty="0" smtClean="0"/>
              <a:t>Cooperation</a:t>
            </a:r>
          </a:p>
          <a:p>
            <a:r>
              <a:rPr lang="en-US" sz="4200" dirty="0" smtClean="0"/>
              <a:t>Conflict</a:t>
            </a:r>
          </a:p>
          <a:p>
            <a:r>
              <a:rPr lang="en-US" sz="4200" dirty="0" smtClean="0"/>
              <a:t>Other moral bases</a:t>
            </a:r>
          </a:p>
          <a:p>
            <a:r>
              <a:rPr lang="en-US" sz="4200" dirty="0" smtClean="0"/>
              <a:t>Fight </a:t>
            </a:r>
          </a:p>
          <a:p>
            <a:r>
              <a:rPr lang="en-US" sz="4200" dirty="0" smtClean="0"/>
              <a:t>Flight</a:t>
            </a:r>
          </a:p>
          <a:p>
            <a:r>
              <a:rPr lang="en-US" sz="4200" dirty="0" smtClean="0"/>
              <a:t>Food detector</a:t>
            </a:r>
          </a:p>
          <a:p>
            <a:r>
              <a:rPr lang="en-US" sz="4200" dirty="0" smtClean="0"/>
              <a:t>Spatial perception</a:t>
            </a:r>
          </a:p>
          <a:p>
            <a:r>
              <a:rPr lang="en-US" sz="4200" dirty="0" smtClean="0"/>
              <a:t>Temporal perception</a:t>
            </a:r>
          </a:p>
          <a:p>
            <a:endParaRPr lang="en-US" dirty="0"/>
          </a:p>
        </p:txBody>
      </p:sp>
    </p:spTree>
    <p:extLst>
      <p:ext uri="{BB962C8B-B14F-4D97-AF65-F5344CB8AC3E}">
        <p14:creationId xmlns:p14="http://schemas.microsoft.com/office/powerpoint/2010/main" xmlns="" val="186790491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143000"/>
          </a:xfrm>
        </p:spPr>
        <p:txBody>
          <a:bodyPr>
            <a:noAutofit/>
          </a:bodyPr>
          <a:lstStyle/>
          <a:p>
            <a:r>
              <a:rPr lang="en-US" sz="3600" dirty="0" err="1"/>
              <a:t>Edvard</a:t>
            </a:r>
            <a:r>
              <a:rPr lang="en-US" sz="3600" dirty="0"/>
              <a:t> I. Moser</a:t>
            </a:r>
            <a:r>
              <a:rPr lang="en-US" sz="3600" dirty="0" smtClean="0"/>
              <a:t>, </a:t>
            </a:r>
            <a:r>
              <a:rPr lang="en-US" sz="3600" dirty="0"/>
              <a:t>Emilio </a:t>
            </a:r>
            <a:r>
              <a:rPr lang="en-US" sz="3600" dirty="0" err="1" smtClean="0"/>
              <a:t>Kropff</a:t>
            </a:r>
            <a:r>
              <a:rPr lang="en-US" sz="3600" dirty="0" smtClean="0"/>
              <a:t>, and </a:t>
            </a:r>
            <a:r>
              <a:rPr lang="en-US" sz="3600" dirty="0"/>
              <a:t>May-Britt </a:t>
            </a:r>
            <a:r>
              <a:rPr lang="en-US" sz="3600" dirty="0" smtClean="0"/>
              <a:t>Moser in </a:t>
            </a:r>
            <a:r>
              <a:rPr lang="en-US" sz="3600" u="sng" dirty="0" err="1" smtClean="0"/>
              <a:t>Annu</a:t>
            </a:r>
            <a:r>
              <a:rPr lang="en-US" sz="3600" u="sng" dirty="0" smtClean="0"/>
              <a:t>. Rev. of Neuroscience</a:t>
            </a:r>
            <a:r>
              <a:rPr lang="en-US" sz="3600" dirty="0" smtClean="0"/>
              <a:t> 2008</a:t>
            </a:r>
            <a:endParaRPr lang="en-US" sz="3600" dirty="0"/>
          </a:p>
        </p:txBody>
      </p:sp>
      <p:sp>
        <p:nvSpPr>
          <p:cNvPr id="3" name="Content Placeholder 2"/>
          <p:cNvSpPr>
            <a:spLocks noGrp="1"/>
          </p:cNvSpPr>
          <p:nvPr>
            <p:ph idx="1"/>
          </p:nvPr>
        </p:nvSpPr>
        <p:spPr/>
        <p:txBody>
          <a:bodyPr>
            <a:normAutofit fontScale="92500" lnSpcReduction="10000"/>
          </a:bodyPr>
          <a:lstStyle/>
          <a:p>
            <a:r>
              <a:rPr lang="en-US" dirty="0"/>
              <a:t>In agreement with the general ideas of </a:t>
            </a:r>
            <a:r>
              <a:rPr lang="en-US" dirty="0" smtClean="0"/>
              <a:t>Kant, place </a:t>
            </a:r>
            <a:r>
              <a:rPr lang="en-US" dirty="0"/>
              <a:t>cells and grid cells in the </a:t>
            </a:r>
            <a:r>
              <a:rPr lang="en-US" dirty="0" smtClean="0"/>
              <a:t>hippocampal and </a:t>
            </a:r>
            <a:r>
              <a:rPr lang="en-US" dirty="0"/>
              <a:t>entorhinal cortices may determine how </a:t>
            </a:r>
            <a:r>
              <a:rPr lang="en-US" dirty="0" smtClean="0"/>
              <a:t>we perceive </a:t>
            </a:r>
            <a:r>
              <a:rPr lang="en-US" dirty="0"/>
              <a:t>and remember our position in the </a:t>
            </a:r>
            <a:r>
              <a:rPr lang="en-US" dirty="0" smtClean="0"/>
              <a:t>environment as </a:t>
            </a:r>
            <a:r>
              <a:rPr lang="en-US" dirty="0"/>
              <a:t>well as the events we </a:t>
            </a:r>
            <a:r>
              <a:rPr lang="en-US" dirty="0" smtClean="0"/>
              <a:t>experience in </a:t>
            </a:r>
            <a:r>
              <a:rPr lang="en-US" dirty="0"/>
              <a:t>that environment</a:t>
            </a:r>
            <a:r>
              <a:rPr lang="en-US" dirty="0" smtClean="0"/>
              <a:t>.</a:t>
            </a:r>
          </a:p>
          <a:p>
            <a:r>
              <a:rPr lang="en-US" dirty="0" smtClean="0"/>
              <a:t>Spatial </a:t>
            </a:r>
            <a:r>
              <a:rPr lang="en-US" dirty="0"/>
              <a:t>navigation may become </a:t>
            </a:r>
            <a:r>
              <a:rPr lang="en-US" dirty="0" smtClean="0"/>
              <a:t>one of </a:t>
            </a:r>
            <a:r>
              <a:rPr lang="en-US" dirty="0"/>
              <a:t>the </a:t>
            </a:r>
            <a:r>
              <a:rPr lang="en-US" dirty="0" smtClean="0"/>
              <a:t>first </a:t>
            </a:r>
            <a:r>
              <a:rPr lang="en-US" dirty="0" err="1" smtClean="0"/>
              <a:t>nonsensory</a:t>
            </a:r>
            <a:r>
              <a:rPr lang="en-US" dirty="0" smtClean="0"/>
              <a:t> </a:t>
            </a:r>
            <a:r>
              <a:rPr lang="en-US" dirty="0"/>
              <a:t>cognitive functions to </a:t>
            </a:r>
            <a:r>
              <a:rPr lang="en-US" dirty="0" smtClean="0"/>
              <a:t>be understood </a:t>
            </a:r>
            <a:r>
              <a:rPr lang="en-US" dirty="0"/>
              <a:t>in reasonable mechanistic detail </a:t>
            </a:r>
            <a:r>
              <a:rPr lang="en-US" dirty="0" smtClean="0"/>
              <a:t>at the </a:t>
            </a:r>
            <a:r>
              <a:rPr lang="en-US" dirty="0"/>
              <a:t>microcircuit level.</a:t>
            </a:r>
          </a:p>
        </p:txBody>
      </p:sp>
    </p:spTree>
    <p:extLst>
      <p:ext uri="{BB962C8B-B14F-4D97-AF65-F5344CB8AC3E}">
        <p14:creationId xmlns:p14="http://schemas.microsoft.com/office/powerpoint/2010/main" xmlns="" val="382955973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Spatial Perception Involves Several Modules</a:t>
            </a:r>
            <a:endParaRPr lang="en-US" dirty="0"/>
          </a:p>
        </p:txBody>
      </p:sp>
      <p:sp>
        <p:nvSpPr>
          <p:cNvPr id="3" name="Content Placeholder 2"/>
          <p:cNvSpPr>
            <a:spLocks noGrp="1"/>
          </p:cNvSpPr>
          <p:nvPr>
            <p:ph idx="1"/>
          </p:nvPr>
        </p:nvSpPr>
        <p:spPr/>
        <p:txBody>
          <a:bodyPr>
            <a:normAutofit lnSpcReduction="10000"/>
          </a:bodyPr>
          <a:lstStyle/>
          <a:p>
            <a:r>
              <a:rPr lang="en-US" dirty="0" smtClean="0"/>
              <a:t>Place cells</a:t>
            </a:r>
          </a:p>
          <a:p>
            <a:r>
              <a:rPr lang="en-US" dirty="0" smtClean="0"/>
              <a:t>Grid cells</a:t>
            </a:r>
          </a:p>
          <a:p>
            <a:r>
              <a:rPr lang="en-US" dirty="0" smtClean="0"/>
              <a:t>Orientation cells</a:t>
            </a:r>
          </a:p>
          <a:p>
            <a:r>
              <a:rPr lang="en-US" dirty="0" smtClean="0"/>
              <a:t>Border cells</a:t>
            </a:r>
          </a:p>
          <a:p>
            <a:r>
              <a:rPr lang="en-US" dirty="0" smtClean="0"/>
              <a:t>Speed cells</a:t>
            </a:r>
          </a:p>
          <a:p>
            <a:r>
              <a:rPr lang="en-US" dirty="0" smtClean="0"/>
              <a:t>Path integration</a:t>
            </a:r>
          </a:p>
          <a:p>
            <a:r>
              <a:rPr lang="en-US" dirty="0" smtClean="0"/>
              <a:t>Combine with memory</a:t>
            </a:r>
          </a:p>
          <a:p>
            <a:r>
              <a:rPr lang="en-US" dirty="0" smtClean="0"/>
              <a:t>Navigate back home or from A to B</a:t>
            </a:r>
            <a:endParaRPr lang="en-US" dirty="0"/>
          </a:p>
        </p:txBody>
      </p:sp>
    </p:spTree>
    <p:extLst>
      <p:ext uri="{BB962C8B-B14F-4D97-AF65-F5344CB8AC3E}">
        <p14:creationId xmlns:p14="http://schemas.microsoft.com/office/powerpoint/2010/main" xmlns="" val="36909037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Grid, Place, &amp; Boundary Cells</a:t>
            </a:r>
            <a:endParaRPr lang="en-US" dirty="0"/>
          </a:p>
        </p:txBody>
      </p:sp>
      <p:sp>
        <p:nvSpPr>
          <p:cNvPr id="3" name="Content Placeholder 2"/>
          <p:cNvSpPr>
            <a:spLocks noGrp="1"/>
          </p:cNvSpPr>
          <p:nvPr>
            <p:ph idx="1"/>
          </p:nvPr>
        </p:nvSpPr>
        <p:spPr/>
        <p:txBody>
          <a:bodyPr/>
          <a:lstStyle/>
          <a:p>
            <a:endParaRPr lang="en-US" dirty="0"/>
          </a:p>
        </p:txBody>
      </p:sp>
      <p:pic>
        <p:nvPicPr>
          <p:cNvPr id="2052" name="Picture 4" descr="https://upload.wikimedia.org/wikipedia/commons/6/64/RatRunningPath.JPG">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31007" y="1447800"/>
            <a:ext cx="2220912" cy="2209696"/>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https://upload.wikimedia.org/wikipedia/commons/thumb/6/69/Autocorrelationplot_grid_cell.JPG/400px-Autocorrelationplot_grid_cell.JPG">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541744" y="1379765"/>
            <a:ext cx="3603312" cy="2702484"/>
          </a:xfrm>
          <a:prstGeom prst="rect">
            <a:avLst/>
          </a:prstGeom>
          <a:noFill/>
          <a:extLst>
            <a:ext uri="{909E8E84-426E-40DD-AFC4-6F175D3DCCD1}">
              <a14:hiddenFill xmlns:a14="http://schemas.microsoft.com/office/drawing/2010/main" xmlns="">
                <a:solidFill>
                  <a:srgbClr val="FFFFFF"/>
                </a:solidFill>
              </a14:hiddenFill>
            </a:ext>
          </a:extLst>
        </p:spPr>
      </p:pic>
      <p:pic>
        <p:nvPicPr>
          <p:cNvPr id="2056" name="Picture 8" descr="https://upload.wikimedia.org/wikipedia/en/thumb/5/5e/Place_Cell_Spiking_Activity_Example.png/600px-Place_Cell_Spiking_Activity_Example.png">
            <a:hlinkClick r:id="rId7"/>
          </p:cNvPr>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476250" y="4057865"/>
            <a:ext cx="2857500" cy="1924051"/>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https://upload.wikimedia.org/wikipedia/commons/thumb/5/53/Uniform_tiling_63-t2.png/300px-Uniform_tiling_63-t2.png">
            <a:hlinkClick r:id="rId9"/>
          </p:cNvPr>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6324600" y="1694584"/>
            <a:ext cx="1905000" cy="19050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s://upload.wikimedia.org/wikipedia/commons/thumb/5/52/Boundary_cell.png/440px-Boundary_cell.png">
            <a:hlinkClick r:id="rId11"/>
          </p:cNvPr>
          <p:cNvPicPr>
            <a:picLocks noChangeAspect="1" noChangeArrowheads="1"/>
          </p:cNvPicPr>
          <p:nvPr/>
        </p:nvPicPr>
        <p:blipFill>
          <a:blip r:embed="rId12">
            <a:extLst>
              <a:ext uri="{28A0092B-C50C-407E-A947-70E740481C1C}">
                <a14:useLocalDpi xmlns:a14="http://schemas.microsoft.com/office/drawing/2010/main" xmlns="" val="0"/>
              </a:ext>
            </a:extLst>
          </a:blip>
          <a:srcRect/>
          <a:stretch>
            <a:fillRect/>
          </a:stretch>
        </p:blipFill>
        <p:spPr bwMode="auto">
          <a:xfrm>
            <a:off x="3657600" y="4094441"/>
            <a:ext cx="4267200" cy="213360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1371600" y="3599584"/>
            <a:ext cx="533400" cy="369332"/>
          </a:xfrm>
          <a:prstGeom prst="rect">
            <a:avLst/>
          </a:prstGeom>
          <a:noFill/>
        </p:spPr>
        <p:txBody>
          <a:bodyPr wrap="square" rtlCol="0">
            <a:spAutoFit/>
          </a:bodyPr>
          <a:lstStyle/>
          <a:p>
            <a:r>
              <a:rPr lang="en-US" dirty="0" smtClean="0"/>
              <a:t>1</a:t>
            </a:r>
            <a:endParaRPr lang="en-US" dirty="0"/>
          </a:p>
        </p:txBody>
      </p:sp>
      <p:sp>
        <p:nvSpPr>
          <p:cNvPr id="5" name="TextBox 4"/>
          <p:cNvSpPr txBox="1"/>
          <p:nvPr/>
        </p:nvSpPr>
        <p:spPr>
          <a:xfrm>
            <a:off x="4114800" y="3666810"/>
            <a:ext cx="685800" cy="369332"/>
          </a:xfrm>
          <a:prstGeom prst="rect">
            <a:avLst/>
          </a:prstGeom>
          <a:noFill/>
        </p:spPr>
        <p:txBody>
          <a:bodyPr wrap="square" rtlCol="0">
            <a:spAutoFit/>
          </a:bodyPr>
          <a:lstStyle/>
          <a:p>
            <a:r>
              <a:rPr lang="en-US" dirty="0" smtClean="0"/>
              <a:t>2</a:t>
            </a:r>
            <a:endParaRPr lang="en-US" dirty="0"/>
          </a:p>
        </p:txBody>
      </p:sp>
      <p:sp>
        <p:nvSpPr>
          <p:cNvPr id="6" name="TextBox 5"/>
          <p:cNvSpPr txBox="1"/>
          <p:nvPr/>
        </p:nvSpPr>
        <p:spPr>
          <a:xfrm>
            <a:off x="7010400" y="3642709"/>
            <a:ext cx="533400" cy="369332"/>
          </a:xfrm>
          <a:prstGeom prst="rect">
            <a:avLst/>
          </a:prstGeom>
          <a:noFill/>
        </p:spPr>
        <p:txBody>
          <a:bodyPr wrap="square" rtlCol="0">
            <a:spAutoFit/>
          </a:bodyPr>
          <a:lstStyle/>
          <a:p>
            <a:r>
              <a:rPr lang="en-US" dirty="0" smtClean="0"/>
              <a:t>3</a:t>
            </a:r>
            <a:endParaRPr lang="en-US" dirty="0"/>
          </a:p>
        </p:txBody>
      </p:sp>
      <p:sp>
        <p:nvSpPr>
          <p:cNvPr id="8" name="TextBox 7"/>
          <p:cNvSpPr txBox="1"/>
          <p:nvPr/>
        </p:nvSpPr>
        <p:spPr>
          <a:xfrm>
            <a:off x="1496568" y="6199804"/>
            <a:ext cx="762000" cy="369332"/>
          </a:xfrm>
          <a:prstGeom prst="rect">
            <a:avLst/>
          </a:prstGeom>
          <a:noFill/>
        </p:spPr>
        <p:txBody>
          <a:bodyPr wrap="square" rtlCol="0">
            <a:spAutoFit/>
          </a:bodyPr>
          <a:lstStyle/>
          <a:p>
            <a:r>
              <a:rPr lang="en-US" dirty="0" smtClean="0"/>
              <a:t>4</a:t>
            </a:r>
            <a:endParaRPr lang="en-US" dirty="0"/>
          </a:p>
        </p:txBody>
      </p:sp>
      <p:sp>
        <p:nvSpPr>
          <p:cNvPr id="9" name="TextBox 8"/>
          <p:cNvSpPr txBox="1"/>
          <p:nvPr/>
        </p:nvSpPr>
        <p:spPr>
          <a:xfrm>
            <a:off x="4355592" y="6201762"/>
            <a:ext cx="685800" cy="369332"/>
          </a:xfrm>
          <a:prstGeom prst="rect">
            <a:avLst/>
          </a:prstGeom>
          <a:noFill/>
        </p:spPr>
        <p:txBody>
          <a:bodyPr wrap="square" rtlCol="0">
            <a:spAutoFit/>
          </a:bodyPr>
          <a:lstStyle/>
          <a:p>
            <a:r>
              <a:rPr lang="en-US" dirty="0" smtClean="0"/>
              <a:t>5</a:t>
            </a:r>
            <a:endParaRPr lang="en-US" dirty="0"/>
          </a:p>
        </p:txBody>
      </p:sp>
      <p:sp>
        <p:nvSpPr>
          <p:cNvPr id="10" name="TextBox 9"/>
          <p:cNvSpPr txBox="1"/>
          <p:nvPr/>
        </p:nvSpPr>
        <p:spPr>
          <a:xfrm>
            <a:off x="6591300" y="6228043"/>
            <a:ext cx="685800" cy="369332"/>
          </a:xfrm>
          <a:prstGeom prst="rect">
            <a:avLst/>
          </a:prstGeom>
          <a:noFill/>
        </p:spPr>
        <p:txBody>
          <a:bodyPr wrap="square" rtlCol="0">
            <a:spAutoFit/>
          </a:bodyPr>
          <a:lstStyle/>
          <a:p>
            <a:r>
              <a:rPr lang="en-US" dirty="0" smtClean="0"/>
              <a:t>6</a:t>
            </a:r>
            <a:endParaRPr lang="en-US" dirty="0"/>
          </a:p>
        </p:txBody>
      </p:sp>
    </p:spTree>
    <p:extLst>
      <p:ext uri="{BB962C8B-B14F-4D97-AF65-F5344CB8AC3E}">
        <p14:creationId xmlns:p14="http://schemas.microsoft.com/office/powerpoint/2010/main" xmlns="" val="34787238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Belief in God is almost inevitable</a:t>
            </a:r>
            <a:endParaRPr lang="en-US" dirty="0"/>
          </a:p>
        </p:txBody>
      </p:sp>
      <p:sp>
        <p:nvSpPr>
          <p:cNvPr id="3" name="Content Placeholder 2"/>
          <p:cNvSpPr>
            <a:spLocks noGrp="1"/>
          </p:cNvSpPr>
          <p:nvPr>
            <p:ph idx="1"/>
          </p:nvPr>
        </p:nvSpPr>
        <p:spPr/>
        <p:txBody>
          <a:bodyPr/>
          <a:lstStyle/>
          <a:p>
            <a:r>
              <a:rPr lang="en-US" dirty="0" smtClean="0"/>
              <a:t>Caused by action of Hyperactive Agency Detection Device</a:t>
            </a:r>
          </a:p>
          <a:p>
            <a:r>
              <a:rPr lang="en-US" dirty="0" smtClean="0"/>
              <a:t>Boyer and Barrett agree this far.</a:t>
            </a:r>
          </a:p>
          <a:p>
            <a:r>
              <a:rPr lang="en-US" dirty="0" smtClean="0"/>
              <a:t>Boyer then rejects intuitive acceptance of God</a:t>
            </a:r>
          </a:p>
          <a:p>
            <a:r>
              <a:rPr lang="en-US" dirty="0" smtClean="0"/>
              <a:t>Barrett argues that maybe the intuitive acceptance is appropriate. </a:t>
            </a:r>
            <a:endParaRPr lang="en-US" dirty="0"/>
          </a:p>
        </p:txBody>
      </p:sp>
    </p:spTree>
    <p:extLst>
      <p:ext uri="{BB962C8B-B14F-4D97-AF65-F5344CB8AC3E}">
        <p14:creationId xmlns:p14="http://schemas.microsoft.com/office/powerpoint/2010/main" xmlns="" val="185863869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763000" cy="1143000"/>
          </a:xfrm>
        </p:spPr>
        <p:txBody>
          <a:bodyPr>
            <a:normAutofit fontScale="90000"/>
          </a:bodyPr>
          <a:lstStyle/>
          <a:p>
            <a:r>
              <a:rPr lang="en-US" dirty="0" smtClean="0"/>
              <a:t>Relating this episode to the conclusions</a:t>
            </a:r>
            <a:endParaRPr lang="en-US" dirty="0"/>
          </a:p>
        </p:txBody>
      </p:sp>
      <p:sp>
        <p:nvSpPr>
          <p:cNvPr id="3" name="Content Placeholder 2"/>
          <p:cNvSpPr>
            <a:spLocks noGrp="1"/>
          </p:cNvSpPr>
          <p:nvPr>
            <p:ph idx="1"/>
          </p:nvPr>
        </p:nvSpPr>
        <p:spPr>
          <a:xfrm>
            <a:off x="152400" y="1600200"/>
            <a:ext cx="8915400" cy="4525963"/>
          </a:xfrm>
        </p:spPr>
        <p:txBody>
          <a:bodyPr>
            <a:normAutofit lnSpcReduction="10000"/>
          </a:bodyPr>
          <a:lstStyle/>
          <a:p>
            <a:pPr marL="514350" indent="-514350">
              <a:buFont typeface="Arial" pitchFamily="34" charset="0"/>
              <a:buAutoNum type="arabicPeriod"/>
            </a:pPr>
            <a:r>
              <a:rPr lang="en-US" dirty="0" smtClean="0"/>
              <a:t>We </a:t>
            </a:r>
            <a:r>
              <a:rPr lang="en-US" dirty="0"/>
              <a:t>do not know the noumena</a:t>
            </a:r>
            <a:r>
              <a:rPr lang="en-US" dirty="0" smtClean="0"/>
              <a:t>!</a:t>
            </a:r>
          </a:p>
          <a:p>
            <a:pPr marL="514350" indent="-514350">
              <a:buFont typeface="Arial" pitchFamily="34" charset="0"/>
              <a:buAutoNum type="arabicPeriod"/>
            </a:pPr>
            <a:r>
              <a:rPr lang="en-US" dirty="0"/>
              <a:t>The mind creates images of the noumena</a:t>
            </a:r>
            <a:r>
              <a:rPr lang="en-US" dirty="0" smtClean="0"/>
              <a:t>!</a:t>
            </a:r>
          </a:p>
          <a:p>
            <a:pPr marL="514350" indent="-514350">
              <a:buFont typeface="Arial" pitchFamily="34" charset="0"/>
              <a:buAutoNum type="arabicPeriod"/>
            </a:pPr>
            <a:r>
              <a:rPr lang="en-US" dirty="0"/>
              <a:t>These </a:t>
            </a:r>
            <a:r>
              <a:rPr lang="en-US" dirty="0" smtClean="0"/>
              <a:t>intuitions </a:t>
            </a:r>
            <a:r>
              <a:rPr lang="en-US" dirty="0"/>
              <a:t>are built by </a:t>
            </a:r>
            <a:r>
              <a:rPr lang="en-US" dirty="0" smtClean="0"/>
              <a:t>mental modules that have evolved.</a:t>
            </a:r>
          </a:p>
          <a:p>
            <a:pPr marL="514350" indent="-514350">
              <a:buFont typeface="Arial" pitchFamily="34" charset="0"/>
              <a:buAutoNum type="arabicPeriod"/>
            </a:pPr>
            <a:r>
              <a:rPr lang="en-US" dirty="0" smtClean="0"/>
              <a:t>This Naïve </a:t>
            </a:r>
            <a:r>
              <a:rPr lang="en-US" dirty="0"/>
              <a:t>Realism is inadequate</a:t>
            </a:r>
            <a:r>
              <a:rPr lang="en-US" dirty="0" smtClean="0"/>
              <a:t>!</a:t>
            </a:r>
          </a:p>
          <a:p>
            <a:pPr marL="514350" indent="-514350">
              <a:buFont typeface="Arial" pitchFamily="34" charset="0"/>
              <a:buAutoNum type="arabicPeriod"/>
            </a:pPr>
            <a:r>
              <a:rPr lang="en-US" dirty="0"/>
              <a:t>Absolute proof about the noumena doesn’t exist</a:t>
            </a:r>
            <a:r>
              <a:rPr lang="en-US" dirty="0" smtClean="0"/>
              <a:t>!</a:t>
            </a:r>
          </a:p>
          <a:p>
            <a:pPr marL="514350" indent="-514350">
              <a:buFont typeface="Arial" pitchFamily="34" charset="0"/>
              <a:buAutoNum type="arabicPeriod"/>
            </a:pPr>
            <a:r>
              <a:rPr lang="en-US" dirty="0"/>
              <a:t>What we actually do is to “choose” a </a:t>
            </a:r>
            <a:r>
              <a:rPr lang="en-US" dirty="0" smtClean="0"/>
              <a:t>paradigm.</a:t>
            </a:r>
          </a:p>
          <a:p>
            <a:pPr marL="514350" indent="-514350">
              <a:buFont typeface="Arial" pitchFamily="34" charset="0"/>
              <a:buAutoNum type="arabicPeriod"/>
            </a:pPr>
            <a:r>
              <a:rPr lang="en-US" dirty="0"/>
              <a:t>We </a:t>
            </a:r>
            <a:r>
              <a:rPr lang="en-US" dirty="0" smtClean="0"/>
              <a:t>each </a:t>
            </a:r>
            <a:r>
              <a:rPr lang="en-US" dirty="0"/>
              <a:t>build a network of concepts.</a:t>
            </a:r>
            <a:endParaRPr lang="en-US" dirty="0" smtClean="0"/>
          </a:p>
          <a:p>
            <a:pPr marL="514350" indent="-514350">
              <a:buFont typeface="Arial" pitchFamily="34" charset="0"/>
              <a:buAutoNum type="arabicPeriod"/>
            </a:pPr>
            <a:endParaRPr lang="en-US" dirty="0" smtClean="0"/>
          </a:p>
          <a:p>
            <a:pPr marL="514350" indent="-514350">
              <a:buFont typeface="Arial" pitchFamily="34" charset="0"/>
              <a:buAutoNum type="arabicPeriod"/>
            </a:pPr>
            <a:endParaRPr lang="en-US" dirty="0" smtClean="0"/>
          </a:p>
          <a:p>
            <a:pPr marL="514350" indent="-514350">
              <a:buFont typeface="Arial" pitchFamily="34" charset="0"/>
              <a:buAutoNum type="arabicPeriod"/>
            </a:pPr>
            <a:endParaRPr lang="en-US" dirty="0"/>
          </a:p>
          <a:p>
            <a:pPr marL="514350" indent="-514350">
              <a:buAutoNum type="arabicPeriod"/>
            </a:pPr>
            <a:endParaRPr lang="en-US" dirty="0"/>
          </a:p>
        </p:txBody>
      </p:sp>
    </p:spTree>
    <p:extLst>
      <p:ext uri="{BB962C8B-B14F-4D97-AF65-F5344CB8AC3E}">
        <p14:creationId xmlns:p14="http://schemas.microsoft.com/office/powerpoint/2010/main" xmlns="" val="38012225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8902</TotalTime>
  <Words>6300</Words>
  <Application>Microsoft Office PowerPoint</Application>
  <PresentationFormat>On-screen Show (4:3)</PresentationFormat>
  <Paragraphs>438</Paragraphs>
  <Slides>55</Slides>
  <Notes>44</Notes>
  <HiddenSlides>5</HiddenSlides>
  <MMClips>1</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Noumena, Phenomena, Intuition and Epistemology</vt:lpstr>
      <vt:lpstr>Phenomena &amp; Noumena</vt:lpstr>
      <vt:lpstr>7d</vt:lpstr>
      <vt:lpstr>Slide 4</vt:lpstr>
      <vt:lpstr>Slide 5</vt:lpstr>
      <vt:lpstr>Bertrand Russell on Naïve Realism</vt:lpstr>
      <vt:lpstr>Conclusions</vt:lpstr>
      <vt:lpstr>Conclusions (continued)</vt:lpstr>
      <vt:lpstr>Four Episodes</vt:lpstr>
      <vt:lpstr>Disclaimers</vt:lpstr>
      <vt:lpstr>Over 2500 years ago in India there were numerous schools of thought about what was real or important. </vt:lpstr>
      <vt:lpstr>Advaita (Brahman = Atman)</vt:lpstr>
      <vt:lpstr>Siddhartha Gautama (Buddha) is best seen as a doctor. </vt:lpstr>
      <vt:lpstr>Slide 14</vt:lpstr>
      <vt:lpstr>Buddha’s Philosophy</vt:lpstr>
      <vt:lpstr>Conventional and ultimate truth </vt:lpstr>
      <vt:lpstr>Advaya - Non-duality of conventional and ultimate truth</vt:lpstr>
      <vt:lpstr>Advaya</vt:lpstr>
      <vt:lpstr>Slide 19</vt:lpstr>
      <vt:lpstr>Nagarjuna’s 4 or 5 value logic</vt:lpstr>
      <vt:lpstr>Nagarjuna’s 4 or 5 Value Logic</vt:lpstr>
      <vt:lpstr>Later schools of Buddhism</vt:lpstr>
      <vt:lpstr>No God, Space, Time, Ether, or Self</vt:lpstr>
      <vt:lpstr>Relating this episode to the conclusions</vt:lpstr>
      <vt:lpstr>Immanuel Kant was trying to save “knowledge.”</vt:lpstr>
      <vt:lpstr>Both of these traditions were in trouble before Kant’s Critique of Pure Reason (1781).</vt:lpstr>
      <vt:lpstr>Kant’s “Copernican revolution of the mind.”</vt:lpstr>
      <vt:lpstr>The preface of the Critique of Pure Reason  raises three questions: </vt:lpstr>
      <vt:lpstr>Kant’s answer to the first two questions is the synthetic-apriori.</vt:lpstr>
      <vt:lpstr>Kant answers the first question in a section entitled the Aesthetic.</vt:lpstr>
      <vt:lpstr>Slide 31</vt:lpstr>
      <vt:lpstr>Self as Phenomena &amp; Noumena</vt:lpstr>
      <vt:lpstr>Relating this episode to the conclusions</vt:lpstr>
      <vt:lpstr>Albert Einstein</vt:lpstr>
      <vt:lpstr>Detailing the issue</vt:lpstr>
      <vt:lpstr>The source of the problem stems from two inadequate intuitive concepts. </vt:lpstr>
      <vt:lpstr>Slide 37</vt:lpstr>
      <vt:lpstr>Hermann Minkowski, 1907 </vt:lpstr>
      <vt:lpstr>Two Useful Quotes</vt:lpstr>
      <vt:lpstr>Not just a minor correction at high speeds</vt:lpstr>
      <vt:lpstr>Quotes from Einstein</vt:lpstr>
      <vt:lpstr>More Quotes from Einstein</vt:lpstr>
      <vt:lpstr>Relating this episode to the conclusions</vt:lpstr>
      <vt:lpstr>Cognitive Science How does cognition work and what causes our intuitions?</vt:lpstr>
      <vt:lpstr>Historical Beginnings of Cognitive Science</vt:lpstr>
      <vt:lpstr>Characteristics of (Input) Modules  (according to Fodor)</vt:lpstr>
      <vt:lpstr>Slide 47</vt:lpstr>
      <vt:lpstr>Muller-Lyer illusion</vt:lpstr>
      <vt:lpstr>The Modularity of Mind</vt:lpstr>
      <vt:lpstr>Sample List of Modules</vt:lpstr>
      <vt:lpstr>Edvard I. Moser, Emilio Kropff, and May-Britt Moser in Annu. Rev. of Neuroscience 2008</vt:lpstr>
      <vt:lpstr>Spatial Perception Involves Several Modules</vt:lpstr>
      <vt:lpstr>Grid, Place, &amp; Boundary Cells</vt:lpstr>
      <vt:lpstr>Belief in God is almost inevitable</vt:lpstr>
      <vt:lpstr>Relating this episode to the conclusions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Noumena, Phenomena, Intuition and Epistemology</dc:title>
  <dc:creator>owner</dc:creator>
  <cp:lastModifiedBy>Kenneth W. Sauter</cp:lastModifiedBy>
  <cp:revision>324</cp:revision>
  <dcterms:created xsi:type="dcterms:W3CDTF">2006-08-16T00:00:00Z</dcterms:created>
  <dcterms:modified xsi:type="dcterms:W3CDTF">2015-11-09T02:44:34Z</dcterms:modified>
</cp:coreProperties>
</file>