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57" r:id="rId3"/>
    <p:sldId id="258" r:id="rId4"/>
    <p:sldId id="259" r:id="rId5"/>
    <p:sldId id="260" r:id="rId6"/>
    <p:sldId id="261" r:id="rId7"/>
    <p:sldId id="307" r:id="rId8"/>
    <p:sldId id="314" r:id="rId9"/>
    <p:sldId id="262" r:id="rId10"/>
    <p:sldId id="263" r:id="rId11"/>
    <p:sldId id="318" r:id="rId12"/>
    <p:sldId id="264" r:id="rId13"/>
    <p:sldId id="265" r:id="rId14"/>
    <p:sldId id="266" r:id="rId15"/>
    <p:sldId id="308" r:id="rId16"/>
    <p:sldId id="267" r:id="rId17"/>
    <p:sldId id="268" r:id="rId18"/>
    <p:sldId id="269" r:id="rId19"/>
    <p:sldId id="270" r:id="rId20"/>
    <p:sldId id="271" r:id="rId21"/>
    <p:sldId id="331" r:id="rId22"/>
    <p:sldId id="325" r:id="rId23"/>
    <p:sldId id="333" r:id="rId24"/>
    <p:sldId id="272" r:id="rId25"/>
    <p:sldId id="273" r:id="rId26"/>
    <p:sldId id="274" r:id="rId27"/>
    <p:sldId id="275" r:id="rId28"/>
    <p:sldId id="327" r:id="rId29"/>
    <p:sldId id="326" r:id="rId30"/>
    <p:sldId id="276" r:id="rId31"/>
    <p:sldId id="277" r:id="rId32"/>
    <p:sldId id="278" r:id="rId33"/>
    <p:sldId id="279" r:id="rId34"/>
    <p:sldId id="329" r:id="rId35"/>
    <p:sldId id="291" r:id="rId36"/>
    <p:sldId id="304" r:id="rId37"/>
    <p:sldId id="288" r:id="rId38"/>
    <p:sldId id="289" r:id="rId39"/>
    <p:sldId id="290" r:id="rId40"/>
    <p:sldId id="292" r:id="rId41"/>
    <p:sldId id="293" r:id="rId42"/>
    <p:sldId id="294" r:id="rId43"/>
    <p:sldId id="295" r:id="rId44"/>
    <p:sldId id="296" r:id="rId45"/>
    <p:sldId id="300" r:id="rId46"/>
    <p:sldId id="301" r:id="rId47"/>
    <p:sldId id="330" r:id="rId48"/>
    <p:sldId id="302" r:id="rId49"/>
    <p:sldId id="315" r:id="rId50"/>
    <p:sldId id="332" r:id="rId51"/>
    <p:sldId id="328" r:id="rId52"/>
    <p:sldId id="319" r:id="rId53"/>
    <p:sldId id="303" r:id="rId54"/>
    <p:sldId id="306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9D7DA-8C88-4B18-BC38-64C5A1E301BA}" type="datetimeFigureOut">
              <a:rPr lang="en-US" smtClean="0"/>
              <a:t>11/26/2014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CADBA-CCE2-462E-A381-D573D73BE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ADBA-CCE2-462E-A381-D573D73BE49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839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21F6B-60AF-47A3-8D48-22BB79157DFE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09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BDE8-75EA-4040-9D91-49C270272397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6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004A9-04C2-4F02-929A-A66E7EC3858D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27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78DB2-C252-4146-B9DC-B796266C4630}" type="datetime1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6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71ECC6-7540-41B7-8891-5AD29595E432}" type="datetime1">
              <a:rPr lang="en-US" smtClean="0"/>
              <a:t>11/26/2014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52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B55B8-9775-4803-B622-51248ABCC02D}" type="datetime1">
              <a:rPr lang="en-US" smtClean="0"/>
              <a:t>11/26/2014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059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7E4BA-E6F5-4182-A666-AA89037EF827}" type="datetime1">
              <a:rPr lang="en-US" smtClean="0"/>
              <a:t>11/26/2014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16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E357B-E46C-40CA-BEB1-85243CAD2E6F}" type="datetime1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06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B765B-775E-40D6-8A5B-BCCA9F63CAFB}" type="datetime1">
              <a:rPr lang="en-US" smtClean="0"/>
              <a:t>11/26/2014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531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F3BC0-BD8F-423D-9275-BC5AD0F5FF80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6BC0-93E3-42FB-ABE8-6588B13AE618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83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DCF01-75D0-4179-B15C-8C46E153A4C8}" type="datetime1">
              <a:rPr lang="en-US" smtClean="0"/>
              <a:t>11/26/2014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760A6-36D1-41F5-B208-E2E1F11736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87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Yh9JRplfmo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b="1" dirty="0" smtClean="0">
                <a:effectLst/>
                <a:latin typeface="Arial"/>
                <a:ea typeface="Times New Roman"/>
              </a:rPr>
              <a:t/>
            </a:r>
            <a:br>
              <a:rPr lang="en-US" b="1" dirty="0" smtClean="0">
                <a:effectLst/>
                <a:latin typeface="Arial"/>
                <a:ea typeface="Times New Roman"/>
              </a:rPr>
            </a:br>
            <a:r>
              <a:rPr lang="en-US" b="1" dirty="0" smtClean="0">
                <a:effectLst/>
                <a:latin typeface="Arial"/>
                <a:ea typeface="Times New Roman"/>
              </a:rPr>
              <a:t>The World in 2034: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934200" cy="2514600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Arial"/>
                <a:ea typeface="Times New Roman"/>
              </a:rPr>
              <a:t>Ethical Conundrums, Challenges, and Issues</a:t>
            </a:r>
          </a:p>
          <a:p>
            <a:endParaRPr lang="en-US" sz="4000" b="1" dirty="0" smtClean="0">
              <a:solidFill>
                <a:schemeClr val="tx1"/>
              </a:solidFill>
              <a:latin typeface="Arial"/>
              <a:ea typeface="Times New Roman"/>
            </a:endParaRPr>
          </a:p>
          <a:p>
            <a:r>
              <a:rPr lang="en-US" sz="4000" b="1" dirty="0" smtClean="0">
                <a:solidFill>
                  <a:schemeClr val="tx1"/>
                </a:solidFill>
                <a:latin typeface="Arial"/>
                <a:ea typeface="Times New Roman"/>
              </a:rPr>
              <a:t>Dallas Philosophers Forum</a:t>
            </a:r>
            <a:r>
              <a:rPr lang="en-US" sz="4000" dirty="0">
                <a:solidFill>
                  <a:schemeClr val="tx1"/>
                </a:solidFill>
                <a:latin typeface="Times New Roman"/>
                <a:ea typeface="Times New Roman"/>
              </a:rPr>
              <a:t/>
            </a:r>
            <a:br>
              <a:rPr lang="en-US" sz="4000" dirty="0">
                <a:solidFill>
                  <a:schemeClr val="tx1"/>
                </a:solidFill>
                <a:latin typeface="Times New Roman"/>
                <a:ea typeface="Times New Roman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95786"/>
            <a:ext cx="3048170" cy="18997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95785"/>
            <a:ext cx="2857500" cy="200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42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Investigate exponential growth of computer software and hardware</a:t>
            </a:r>
          </a:p>
          <a:p>
            <a:r>
              <a:rPr lang="en-US" sz="4000" dirty="0" smtClean="0"/>
              <a:t>Review technology trends in genetics, nanotechnology, robotics, and AI</a:t>
            </a:r>
          </a:p>
          <a:p>
            <a:r>
              <a:rPr lang="en-US" sz="4000" dirty="0" smtClean="0"/>
              <a:t>Explore ethical implications and challenges of these trends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2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Dangers of Predictions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“It’s tough to make predictions, especially about the future.”  --Yogi Berra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695397"/>
            <a:ext cx="5105400" cy="350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88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Headlines From the Past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“The telephone has too many shortcomings to be seriously considered as a means of communication.  The device is inherently of no value to us.” —Western Union internal memo, 1876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“Heavier-than-air flying machines are impossible.”—president of Royal Society in 1895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9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Headlines From the </a:t>
            </a:r>
            <a:r>
              <a:rPr lang="en-US" dirty="0" smtClean="0">
                <a:solidFill>
                  <a:prstClr val="white"/>
                </a:solidFill>
              </a:rPr>
              <a:t>Past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“Everything that can be invented has been invented.” --Commissioner of U.S. office of Patents, 1899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“Who the hell wants to hear actors talk?” --Harry Warner, Warner Brothers, 1927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“I think there is a world market for maybe 5 computers.” —Thomas Watson, Chairman of IBM in 1943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4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Futurist (Arguably)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905000"/>
            <a:ext cx="5696932" cy="4267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1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Futurist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7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902" y="1295400"/>
            <a:ext cx="6914196" cy="4938712"/>
          </a:xfrm>
        </p:spPr>
      </p:pic>
    </p:spTree>
    <p:extLst>
      <p:ext uri="{BB962C8B-B14F-4D97-AF65-F5344CB8AC3E}">
        <p14:creationId xmlns:p14="http://schemas.microsoft.com/office/powerpoint/2010/main" val="250976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600" i="1" dirty="0">
                <a:solidFill>
                  <a:prstClr val="white"/>
                </a:solidFill>
              </a:rPr>
              <a:t>“</a:t>
            </a:r>
            <a:r>
              <a:rPr lang="en-US" sz="3600" dirty="0">
                <a:solidFill>
                  <a:prstClr val="white"/>
                </a:solidFill>
              </a:rPr>
              <a:t>Any sufficiently advanced technology is indistinguishable from magic.”  --Arthur C. Clarke</a:t>
            </a:r>
          </a:p>
          <a:p>
            <a:pPr lvl="0"/>
            <a:endParaRPr lang="en-US" sz="3600" dirty="0">
              <a:solidFill>
                <a:prstClr val="white"/>
              </a:solidFill>
            </a:endParaRPr>
          </a:p>
          <a:p>
            <a:pPr lvl="0"/>
            <a:r>
              <a:rPr lang="en-US" sz="3600" dirty="0">
                <a:solidFill>
                  <a:prstClr val="white"/>
                </a:solidFill>
              </a:rPr>
              <a:t>“Technology is anything invented after you were born.”  --Alan Kay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92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Law of accelerating returns:</a:t>
            </a:r>
            <a:endParaRPr lang="en-US" dirty="0"/>
          </a:p>
          <a:p>
            <a:r>
              <a:rPr lang="en-US" dirty="0" smtClean="0"/>
              <a:t>Linear: 30 steps (1, 2, 3 . . . ) takes us to 30.  </a:t>
            </a:r>
            <a:endParaRPr lang="en-US" dirty="0"/>
          </a:p>
          <a:p>
            <a:r>
              <a:rPr lang="en-US" dirty="0" smtClean="0"/>
              <a:t>Exponential: 30 steps (1, 2, 4, 8 . . .) takes us to ????????????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922589"/>
            <a:ext cx="3352800" cy="281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76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Exponential Growth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76400"/>
            <a:ext cx="6037416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64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Story About Chess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655" y="1927884"/>
            <a:ext cx="5180563" cy="42443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57400" y="6384925"/>
            <a:ext cx="5410200" cy="365125"/>
          </a:xfrm>
        </p:spPr>
        <p:txBody>
          <a:bodyPr/>
          <a:lstStyle/>
          <a:p>
            <a:pPr lvl="0"/>
            <a:r>
              <a:rPr lang="en-US" dirty="0">
                <a:solidFill>
                  <a:prstClr val="white"/>
                </a:solidFill>
              </a:rPr>
              <a:t>Copyright © 2014 International Risk Management Institute, Inc.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57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Moore’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800" dirty="0" smtClean="0"/>
              <a:t>Moore’s Law: observation that over the history of computer hardware, the number of transistors of integrated circuits doubles about every 18-24 months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3200400"/>
            <a:ext cx="4673723" cy="329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60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Technology’s 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Four Overlapping Revolutions</a:t>
            </a:r>
          </a:p>
          <a:p>
            <a:endParaRPr lang="en-US" dirty="0" smtClean="0"/>
          </a:p>
          <a:p>
            <a:pPr lvl="1"/>
            <a:r>
              <a:rPr lang="en-US" sz="3000" dirty="0" smtClean="0"/>
              <a:t>Genetics—Human Genome Project</a:t>
            </a:r>
          </a:p>
          <a:p>
            <a:endParaRPr lang="en-US" sz="3000" dirty="0" smtClean="0"/>
          </a:p>
          <a:p>
            <a:pPr lvl="1"/>
            <a:r>
              <a:rPr lang="en-US" sz="3000" dirty="0" smtClean="0"/>
              <a:t>Nanotechnology</a:t>
            </a:r>
          </a:p>
          <a:p>
            <a:endParaRPr lang="en-US" sz="3000" dirty="0"/>
          </a:p>
          <a:p>
            <a:pPr lvl="1"/>
            <a:r>
              <a:rPr lang="en-US" sz="3000" dirty="0" smtClean="0"/>
              <a:t>Robotics</a:t>
            </a:r>
          </a:p>
          <a:p>
            <a:endParaRPr lang="en-US" sz="3000" dirty="0"/>
          </a:p>
          <a:p>
            <a:pPr lvl="1"/>
            <a:r>
              <a:rPr lang="en-US" sz="3000" dirty="0" smtClean="0"/>
              <a:t>Artificial Intelligence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0"/>
            <a:ext cx="6072554" cy="4572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47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Genetics?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Genetics is the branch of biology that deals with heredity</a:t>
            </a:r>
          </a:p>
          <a:p>
            <a:endParaRPr lang="en-US" dirty="0"/>
          </a:p>
          <a:p>
            <a:r>
              <a:rPr lang="en-US" dirty="0" smtClean="0"/>
              <a:t>It is the scientific study of how genes control the characteristics of plants and animals</a:t>
            </a:r>
          </a:p>
          <a:p>
            <a:endParaRPr lang="en-US" dirty="0"/>
          </a:p>
          <a:p>
            <a:r>
              <a:rPr lang="en-US" dirty="0" smtClean="0"/>
              <a:t>Nature versus nurture is an outmoded way of thinking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70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Genetics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Human Genome Project—largest collaborative biological project ever--$3B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Exponential Factors Involved—cost of DNA sequencing is plummeting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Personalized Medicine—using person’s DNA map to predict disease and personalize treatment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Nanotechnology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“The role of the infinitely small is infinitely large.”  --Louis Pasteur—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421863" cy="357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5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Nanotechnology?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Nanotechnology</a:t>
            </a:r>
            <a:r>
              <a:rPr lang="en-US" dirty="0"/>
              <a:t> is the study of manipulating matter on an </a:t>
            </a:r>
            <a:r>
              <a:rPr lang="en-US" dirty="0" smtClean="0"/>
              <a:t>atomic </a:t>
            </a:r>
            <a:r>
              <a:rPr lang="en-US" dirty="0"/>
              <a:t>and </a:t>
            </a:r>
            <a:r>
              <a:rPr lang="en-US" dirty="0" smtClean="0"/>
              <a:t>molecular </a:t>
            </a:r>
            <a:r>
              <a:rPr lang="en-US" dirty="0"/>
              <a:t>scale</a:t>
            </a:r>
            <a:r>
              <a:rPr lang="en-US" dirty="0" smtClean="0"/>
              <a:t>.</a:t>
            </a:r>
          </a:p>
          <a:p>
            <a:r>
              <a:rPr lang="en-US" dirty="0" smtClean="0"/>
              <a:t>A nanometer is one billionth of a meter, 100,000 times thinner than strand of normal hair</a:t>
            </a:r>
          </a:p>
          <a:p>
            <a:r>
              <a:rPr lang="en-US" dirty="0" smtClean="0"/>
              <a:t>Nanometer and a thimble scenario</a:t>
            </a:r>
          </a:p>
          <a:p>
            <a:r>
              <a:rPr lang="en-US" dirty="0" smtClean="0"/>
              <a:t>There are currently over one thousand manufacturer-identified nanotech products</a:t>
            </a:r>
          </a:p>
          <a:p>
            <a:r>
              <a:rPr lang="en-US" dirty="0" smtClean="0"/>
              <a:t>Nano-materials currently in sunscreen, cosmetics, surface coatings, and some food products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3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Robotics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00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Robotics?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Robotics is the branch of technology that deals with the design, construction, operation, and application of robots, as well as computer systems for their control, sensory feedback, and information processing. </a:t>
            </a:r>
            <a:endParaRPr lang="en-US" dirty="0"/>
          </a:p>
          <a:p>
            <a:r>
              <a:rPr lang="en-US" dirty="0" smtClean="0"/>
              <a:t>Can take the place of humans in dangerous environments or manufacturing processes, or resemble humans in appearance.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7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of Robots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Lack strong AI</a:t>
            </a:r>
          </a:p>
          <a:p>
            <a:r>
              <a:rPr lang="en-US" dirty="0" smtClean="0"/>
              <a:t>Lack intuition</a:t>
            </a:r>
          </a:p>
          <a:p>
            <a:r>
              <a:rPr lang="en-US" dirty="0" smtClean="0"/>
              <a:t>Lack creativity</a:t>
            </a:r>
          </a:p>
          <a:p>
            <a:r>
              <a:rPr lang="en-US" dirty="0" smtClean="0"/>
              <a:t>Lack common sense</a:t>
            </a:r>
          </a:p>
          <a:p>
            <a:r>
              <a:rPr lang="en-US" dirty="0" smtClean="0"/>
              <a:t>Lack pattern recognition</a:t>
            </a:r>
          </a:p>
          <a:p>
            <a:r>
              <a:rPr lang="en-US" dirty="0" smtClean="0"/>
              <a:t>Lack consciousness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7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 Robots for Warehouses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22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79550"/>
            <a:ext cx="5213906" cy="4876800"/>
          </a:xfrm>
        </p:spPr>
      </p:pic>
    </p:spTree>
    <p:extLst>
      <p:ext uri="{BB962C8B-B14F-4D97-AF65-F5344CB8AC3E}">
        <p14:creationId xmlns:p14="http://schemas.microsoft.com/office/powerpoint/2010/main" val="49731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Realistic Possibility—Robots and Man</a:t>
            </a:r>
            <a:endParaRPr lang="en-US" dirty="0"/>
          </a:p>
        </p:txBody>
      </p:sp>
      <p:pic>
        <p:nvPicPr>
          <p:cNvPr id="5" name="HYh9JRplfm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47869" y="1585119"/>
            <a:ext cx="8184444" cy="46037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86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Artificial Intelligence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676400"/>
            <a:ext cx="6780550" cy="4495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2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Artificial Intelligence (AI)?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AI </a:t>
            </a:r>
            <a:r>
              <a:rPr lang="en-US" dirty="0"/>
              <a:t>is the intelligence of machines and the branch of computer science that aims to create it. </a:t>
            </a:r>
            <a:endParaRPr lang="en-US" dirty="0" smtClean="0"/>
          </a:p>
          <a:p>
            <a:r>
              <a:rPr lang="en-US" dirty="0" smtClean="0"/>
              <a:t>AI </a:t>
            </a:r>
            <a:r>
              <a:rPr lang="en-US" dirty="0"/>
              <a:t>textbooks define </a:t>
            </a:r>
            <a:r>
              <a:rPr lang="en-US" dirty="0" smtClean="0"/>
              <a:t>it </a:t>
            </a:r>
            <a:r>
              <a:rPr lang="en-US" dirty="0"/>
              <a:t>as "the study and design of intelligent agents" where an intelligent agent is a system that perceives its environment and takes actions that maximize its chances of success. </a:t>
            </a:r>
            <a:endParaRPr lang="en-US" dirty="0" smtClean="0"/>
          </a:p>
          <a:p>
            <a:r>
              <a:rPr lang="en-US" dirty="0" smtClean="0"/>
              <a:t>Founded in 19__ ?????</a:t>
            </a:r>
          </a:p>
          <a:p>
            <a:r>
              <a:rPr lang="en-US" dirty="0" smtClean="0"/>
              <a:t>Impact on symbol analyst jobs in the future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6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Yesterday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1447800"/>
            <a:ext cx="3657599" cy="5147732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8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 Today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7647214" cy="428244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6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Watson is now going to medical school</a:t>
            </a:r>
          </a:p>
          <a:p>
            <a:r>
              <a:rPr lang="en-US" sz="4000" dirty="0" smtClean="0"/>
              <a:t>Using big data to diagnose and treat patients</a:t>
            </a:r>
          </a:p>
          <a:p>
            <a:r>
              <a:rPr lang="en-US" sz="4000" dirty="0" smtClean="0"/>
              <a:t>Goal: Watson and doctors as collaborators</a:t>
            </a:r>
          </a:p>
          <a:p>
            <a:pPr marL="0" indent="0">
              <a:buNone/>
            </a:pP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75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for AI (or Siri)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depth of the Red Sea? (7,254 feet)</a:t>
            </a:r>
          </a:p>
          <a:p>
            <a:endParaRPr lang="en-US" dirty="0"/>
          </a:p>
          <a:p>
            <a:r>
              <a:rPr lang="en-US" dirty="0" smtClean="0"/>
              <a:t>Where is Elvis Buried?</a:t>
            </a:r>
          </a:p>
          <a:p>
            <a:endParaRPr lang="en-US" dirty="0"/>
          </a:p>
          <a:p>
            <a:r>
              <a:rPr lang="en-US" dirty="0" smtClean="0"/>
              <a:t>Why did the chicken cross the road?</a:t>
            </a:r>
          </a:p>
          <a:p>
            <a:endParaRPr lang="en-US" dirty="0"/>
          </a:p>
          <a:p>
            <a:r>
              <a:rPr lang="en-US" dirty="0" smtClean="0"/>
              <a:t>Can a crocodile play basketball?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929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of These Four Key Technology Trends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600" dirty="0" smtClean="0"/>
          </a:p>
          <a:p>
            <a:r>
              <a:rPr lang="en-US" sz="3600" dirty="0" smtClean="0"/>
              <a:t>Medicine and Health Care</a:t>
            </a:r>
          </a:p>
          <a:p>
            <a:r>
              <a:rPr lang="en-US" sz="3600" dirty="0" smtClean="0"/>
              <a:t>Transportation</a:t>
            </a:r>
          </a:p>
          <a:p>
            <a:r>
              <a:rPr lang="en-US" sz="3600" dirty="0" smtClean="0"/>
              <a:t>Agriculture</a:t>
            </a:r>
          </a:p>
          <a:p>
            <a:r>
              <a:rPr lang="en-US" sz="3600" dirty="0" smtClean="0"/>
              <a:t>Manufacturing</a:t>
            </a:r>
          </a:p>
          <a:p>
            <a:r>
              <a:rPr lang="en-US" sz="3600" dirty="0" smtClean="0"/>
              <a:t>Housing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3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Medicine of the Future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371600"/>
            <a:ext cx="4437558" cy="507149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2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Will Medicine Look Like in 2034?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Longevity medicine--genetics</a:t>
            </a:r>
          </a:p>
          <a:p>
            <a:r>
              <a:rPr lang="en-US" dirty="0" smtClean="0"/>
              <a:t>Nanobots</a:t>
            </a:r>
          </a:p>
          <a:p>
            <a:r>
              <a:rPr lang="en-US" dirty="0" smtClean="0"/>
              <a:t>Robotic techniques</a:t>
            </a:r>
          </a:p>
          <a:p>
            <a:r>
              <a:rPr lang="en-US" dirty="0" smtClean="0"/>
              <a:t>Artificial intelligence</a:t>
            </a:r>
          </a:p>
          <a:p>
            <a:pPr lvl="0"/>
            <a:r>
              <a:rPr lang="en-US" dirty="0" smtClean="0">
                <a:solidFill>
                  <a:prstClr val="white"/>
                </a:solidFill>
              </a:rPr>
              <a:t>Neuroprosthetics</a:t>
            </a:r>
          </a:p>
          <a:p>
            <a:r>
              <a:rPr lang="en-US" dirty="0" smtClean="0"/>
              <a:t>P4 Medicine</a:t>
            </a:r>
          </a:p>
          <a:p>
            <a:pPr lvl="1"/>
            <a:r>
              <a:rPr lang="en-US" dirty="0" smtClean="0"/>
              <a:t>Predictive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ersonalized </a:t>
            </a:r>
          </a:p>
          <a:p>
            <a:pPr lvl="1"/>
            <a:r>
              <a:rPr lang="en-US" dirty="0" smtClean="0"/>
              <a:t>Preventive</a:t>
            </a:r>
          </a:p>
          <a:p>
            <a:pPr lvl="1"/>
            <a:r>
              <a:rPr lang="en-US" dirty="0" smtClean="0"/>
              <a:t>Participatory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56" y="1905000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1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Medicine: Ethical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sz="3400" dirty="0" smtClean="0"/>
              <a:t>Technology causes costs to rise more rapidly (e.g., robotics in surgery)</a:t>
            </a:r>
          </a:p>
          <a:p>
            <a:pPr lvl="1"/>
            <a:r>
              <a:rPr lang="en-US" sz="3400" dirty="0" smtClean="0"/>
              <a:t>Longevity issues: end of life care</a:t>
            </a:r>
          </a:p>
          <a:p>
            <a:pPr lvl="1"/>
            <a:r>
              <a:rPr lang="en-US" sz="3400" dirty="0" smtClean="0"/>
              <a:t>Ethical and economic implications of boosting lifespans</a:t>
            </a:r>
          </a:p>
          <a:p>
            <a:pPr lvl="1"/>
            <a:r>
              <a:rPr lang="en-US" sz="3400" dirty="0" smtClean="0"/>
              <a:t>Genetics testing—privacy implications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34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Medicine: Ethical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US" sz="2400" dirty="0">
                <a:solidFill>
                  <a:prstClr val="white"/>
                </a:solidFill>
              </a:rPr>
              <a:t>“</a:t>
            </a:r>
            <a:r>
              <a:rPr lang="en-US" sz="3200" dirty="0">
                <a:solidFill>
                  <a:prstClr val="white"/>
                </a:solidFill>
              </a:rPr>
              <a:t>Amped” humans: neural implants for “normal people”</a:t>
            </a:r>
          </a:p>
          <a:p>
            <a:pPr lvl="1"/>
            <a:r>
              <a:rPr lang="en-US" sz="3200" dirty="0">
                <a:solidFill>
                  <a:prstClr val="white"/>
                </a:solidFill>
              </a:rPr>
              <a:t>Homo sapiens: combination of biological and non-biological intelligence</a:t>
            </a:r>
          </a:p>
          <a:p>
            <a:pPr lvl="1"/>
            <a:r>
              <a:rPr lang="en-US" sz="3200" dirty="0">
                <a:solidFill>
                  <a:prstClr val="white"/>
                </a:solidFill>
              </a:rPr>
              <a:t>More catastrophe cases (e.g., smaller premature babies surviving, </a:t>
            </a:r>
            <a:r>
              <a:rPr lang="en-US" sz="3200" dirty="0" smtClean="0">
                <a:solidFill>
                  <a:prstClr val="white"/>
                </a:solidFill>
              </a:rPr>
              <a:t>Ebola)--how to ration health care?</a:t>
            </a:r>
            <a:endParaRPr lang="en-US" sz="3200" dirty="0">
              <a:solidFill>
                <a:prstClr val="white"/>
              </a:solidFill>
            </a:endParaRPr>
          </a:p>
          <a:p>
            <a:pPr lvl="1"/>
            <a:r>
              <a:rPr lang="en-US" sz="3200" dirty="0" smtClean="0">
                <a:solidFill>
                  <a:prstClr val="white"/>
                </a:solidFill>
              </a:rPr>
              <a:t>Over-treatment </a:t>
            </a:r>
            <a:r>
              <a:rPr lang="en-US" sz="3200" dirty="0">
                <a:solidFill>
                  <a:prstClr val="white"/>
                </a:solidFill>
              </a:rPr>
              <a:t>&amp; </a:t>
            </a:r>
            <a:r>
              <a:rPr lang="en-US" sz="3200" dirty="0" err="1" smtClean="0">
                <a:solidFill>
                  <a:prstClr val="white"/>
                </a:solidFill>
              </a:rPr>
              <a:t>over-diagnosis:advanced</a:t>
            </a:r>
            <a:r>
              <a:rPr lang="en-US" sz="3200" dirty="0" smtClean="0">
                <a:solidFill>
                  <a:prstClr val="white"/>
                </a:solidFill>
              </a:rPr>
              <a:t> </a:t>
            </a:r>
            <a:r>
              <a:rPr lang="en-US" sz="3200" dirty="0">
                <a:solidFill>
                  <a:prstClr val="white"/>
                </a:solidFill>
              </a:rPr>
              <a:t>technology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554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 in 2034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35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00200"/>
            <a:ext cx="6049108" cy="4572000"/>
          </a:xfrm>
        </p:spPr>
      </p:pic>
    </p:spTree>
    <p:extLst>
      <p:ext uri="{BB962C8B-B14F-4D97-AF65-F5344CB8AC3E}">
        <p14:creationId xmlns:p14="http://schemas.microsoft.com/office/powerpoint/2010/main" val="169136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Transportation in </a:t>
            </a:r>
            <a:r>
              <a:rPr lang="en-US" dirty="0" smtClean="0">
                <a:solidFill>
                  <a:prstClr val="white"/>
                </a:solidFill>
              </a:rPr>
              <a:t>2034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2600"/>
            <a:ext cx="6526968" cy="43434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5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Transportation in 2034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Telematics</a:t>
            </a:r>
          </a:p>
          <a:p>
            <a:r>
              <a:rPr lang="en-US" dirty="0" smtClean="0"/>
              <a:t>Intelligent highways and roads</a:t>
            </a:r>
          </a:p>
          <a:p>
            <a:r>
              <a:rPr lang="en-US" dirty="0" smtClean="0"/>
              <a:t>Vehicle Infrastructure Integration (VII)</a:t>
            </a:r>
          </a:p>
          <a:p>
            <a:pPr lvl="0"/>
            <a:r>
              <a:rPr lang="en-US" dirty="0" smtClean="0">
                <a:solidFill>
                  <a:prstClr val="white"/>
                </a:solidFill>
              </a:rPr>
              <a:t>Drones—privacy &amp; safety issues</a:t>
            </a:r>
            <a:endParaRPr lang="en-US" dirty="0" smtClean="0"/>
          </a:p>
          <a:p>
            <a:r>
              <a:rPr lang="en-US" dirty="0" smtClean="0"/>
              <a:t>Driverless automobiles and trucks</a:t>
            </a:r>
          </a:p>
          <a:p>
            <a:r>
              <a:rPr lang="en-US" dirty="0" smtClean="0"/>
              <a:t>Way down the road (2090?)—Flying cars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56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prstClr val="white"/>
                </a:solidFill>
              </a:rPr>
              <a:t>Transportation: Ethical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Reduced auto losses (e.g., reduction in drunk driving, collision avoidance systems, telematics) </a:t>
            </a:r>
          </a:p>
          <a:p>
            <a:r>
              <a:rPr lang="en-US" dirty="0" smtClean="0"/>
              <a:t>Liability for accidents involving autonomous vehicles?  Auto manufacturer, developer of autonomous feature, owner of car?</a:t>
            </a:r>
          </a:p>
          <a:p>
            <a:r>
              <a:rPr lang="en-US" dirty="0" smtClean="0"/>
              <a:t>How will this play out based on the capabilities of the driver?  </a:t>
            </a:r>
          </a:p>
          <a:p>
            <a:pPr lvl="1"/>
            <a:r>
              <a:rPr lang="en-US" dirty="0" smtClean="0"/>
              <a:t>Disabled drivers</a:t>
            </a:r>
          </a:p>
          <a:p>
            <a:pPr lvl="1"/>
            <a:r>
              <a:rPr lang="en-US" dirty="0" smtClean="0"/>
              <a:t>Elderly</a:t>
            </a: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Agriculture in 2034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295400"/>
            <a:ext cx="4763653" cy="257705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86200"/>
            <a:ext cx="3352800" cy="28219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887" y="1417638"/>
            <a:ext cx="3462913" cy="22835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2" y="3984412"/>
            <a:ext cx="3505200" cy="262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Agriculture in </a:t>
            </a:r>
            <a:r>
              <a:rPr lang="en-US" dirty="0" smtClean="0">
                <a:solidFill>
                  <a:prstClr val="white"/>
                </a:solidFill>
              </a:rPr>
              <a:t>2034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Wireless sensors to monitor environmental and soil conditions</a:t>
            </a:r>
          </a:p>
          <a:p>
            <a:r>
              <a:rPr lang="en-US" dirty="0" smtClean="0"/>
              <a:t>Precision Agriculture (less waste)—variable rate technologies</a:t>
            </a:r>
          </a:p>
          <a:p>
            <a:r>
              <a:rPr lang="en-US" dirty="0" smtClean="0"/>
              <a:t>Mega farms (greater environmental exposures)</a:t>
            </a:r>
          </a:p>
          <a:p>
            <a:r>
              <a:rPr lang="en-US" dirty="0" smtClean="0"/>
              <a:t>Cloning technologies</a:t>
            </a:r>
          </a:p>
          <a:p>
            <a:r>
              <a:rPr lang="en-US" dirty="0" smtClean="0"/>
              <a:t>Genetic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8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prstClr val="white"/>
                </a:solidFill>
              </a:rPr>
              <a:t>Agriculture: Ethical Implications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Genetically Modified Organisms—health implications</a:t>
            </a:r>
          </a:p>
          <a:p>
            <a:endParaRPr lang="en-US" sz="3600" dirty="0" smtClean="0"/>
          </a:p>
          <a:p>
            <a:r>
              <a:rPr lang="en-US" sz="3600" dirty="0" smtClean="0"/>
              <a:t>Cloning technologies—downsides</a:t>
            </a:r>
          </a:p>
          <a:p>
            <a:endParaRPr lang="en-US" sz="3600" dirty="0" smtClean="0"/>
          </a:p>
          <a:p>
            <a:r>
              <a:rPr lang="en-US" sz="3600" dirty="0" smtClean="0"/>
              <a:t>Nanotechnology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88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Manufacturing in 2034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752600"/>
            <a:ext cx="5972724" cy="432117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71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Manufacturing in 2034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Robotics and artificial intelligence</a:t>
            </a:r>
          </a:p>
          <a:p>
            <a:endParaRPr lang="en-US" dirty="0"/>
          </a:p>
          <a:p>
            <a:r>
              <a:rPr lang="en-US" dirty="0" smtClean="0"/>
              <a:t>Molecular nanotechnology</a:t>
            </a:r>
          </a:p>
          <a:p>
            <a:endParaRPr lang="en-US" dirty="0"/>
          </a:p>
          <a:p>
            <a:r>
              <a:rPr lang="en-US" dirty="0" smtClean="0"/>
              <a:t>Individuals transformed into manufacturers through desktop fabricators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08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solidFill>
                  <a:prstClr val="white"/>
                </a:solidFill>
              </a:rPr>
              <a:t>Manufacturing: </a:t>
            </a:r>
            <a:r>
              <a:rPr lang="en-US" sz="3200" dirty="0">
                <a:solidFill>
                  <a:prstClr val="white"/>
                </a:solidFill>
              </a:rPr>
              <a:t>RM and Insurance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Who is responsible if robot causes injury?  </a:t>
            </a:r>
          </a:p>
          <a:p>
            <a:r>
              <a:rPr lang="en-US" sz="2800" dirty="0" smtClean="0"/>
              <a:t>Challenges with intellectual property--robots</a:t>
            </a:r>
          </a:p>
          <a:p>
            <a:r>
              <a:rPr lang="en-US" sz="2800" dirty="0" smtClean="0"/>
              <a:t>Rise in robotics—loss of “fingertip knowledge”</a:t>
            </a:r>
          </a:p>
          <a:p>
            <a:r>
              <a:rPr lang="en-US" sz="2800" dirty="0" smtClean="0"/>
              <a:t>Nanotechnology—impact on worker’s health and the environment</a:t>
            </a:r>
          </a:p>
          <a:p>
            <a:r>
              <a:rPr lang="en-US" sz="2800" dirty="0" smtClean="0"/>
              <a:t>Worker and environmental safety versus economic growth and laissez faire capitalism</a:t>
            </a:r>
          </a:p>
          <a:p>
            <a:pPr lvl="0"/>
            <a:r>
              <a:rPr lang="en-US" sz="2800" dirty="0">
                <a:solidFill>
                  <a:prstClr val="white"/>
                </a:solidFill>
              </a:rPr>
              <a:t>Nanoparticles—asbestos of the 21</a:t>
            </a:r>
            <a:r>
              <a:rPr lang="en-US" sz="2800" baseline="30000" dirty="0">
                <a:solidFill>
                  <a:prstClr val="white"/>
                </a:solidFill>
              </a:rPr>
              <a:t>st</a:t>
            </a:r>
            <a:r>
              <a:rPr lang="en-US" sz="2800" dirty="0">
                <a:solidFill>
                  <a:prstClr val="white"/>
                </a:solidFill>
              </a:rPr>
              <a:t> Century?</a:t>
            </a:r>
          </a:p>
          <a:p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29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at Home in 2034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45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95400"/>
            <a:ext cx="7642343" cy="5105400"/>
          </a:xfrm>
        </p:spPr>
      </p:pic>
    </p:spTree>
    <p:extLst>
      <p:ext uri="{BB962C8B-B14F-4D97-AF65-F5344CB8AC3E}">
        <p14:creationId xmlns:p14="http://schemas.microsoft.com/office/powerpoint/2010/main" val="16881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Housing in 2034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Smart homes</a:t>
            </a:r>
          </a:p>
          <a:p>
            <a:endParaRPr lang="en-US" dirty="0"/>
          </a:p>
          <a:p>
            <a:r>
              <a:rPr lang="en-US" dirty="0" smtClean="0"/>
              <a:t>Homes with robots</a:t>
            </a:r>
          </a:p>
          <a:p>
            <a:endParaRPr lang="en-US" dirty="0"/>
          </a:p>
          <a:p>
            <a:r>
              <a:rPr lang="en-US" dirty="0" smtClean="0"/>
              <a:t>Homes with monitoring devices</a:t>
            </a:r>
          </a:p>
          <a:p>
            <a:endParaRPr lang="en-US" dirty="0" smtClean="0"/>
          </a:p>
          <a:p>
            <a:r>
              <a:rPr lang="en-US" dirty="0" smtClean="0"/>
              <a:t>RFID tags for personal property</a:t>
            </a:r>
          </a:p>
          <a:p>
            <a:endParaRPr lang="en-US" dirty="0"/>
          </a:p>
          <a:p>
            <a:r>
              <a:rPr lang="en-US" dirty="0" smtClean="0"/>
              <a:t>Green homes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Home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787" y="1600200"/>
            <a:ext cx="6048426" cy="452596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54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Ethical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Libel via the Internet and Social Media </a:t>
            </a:r>
          </a:p>
          <a:p>
            <a:r>
              <a:rPr lang="en-US" dirty="0" smtClean="0"/>
              <a:t>Problems with Big Data—privacy and dictatorship of data</a:t>
            </a:r>
          </a:p>
          <a:p>
            <a:r>
              <a:rPr lang="en-US" dirty="0" smtClean="0"/>
              <a:t>Prison Math &amp; Big Data—Can it predict criminal risk?  Can it deliver fair &amp; equal justice?</a:t>
            </a:r>
          </a:p>
          <a:p>
            <a:r>
              <a:rPr lang="en-US" dirty="0" smtClean="0"/>
              <a:t>Desktop fabricators—intellectual property issues</a:t>
            </a:r>
          </a:p>
          <a:p>
            <a:r>
              <a:rPr lang="en-US" dirty="0" smtClean="0"/>
              <a:t>Do we need to re-think the issue of copyrights and intellectual property?</a:t>
            </a:r>
          </a:p>
          <a:p>
            <a:r>
              <a:rPr lang="en-US" dirty="0" smtClean="0"/>
              <a:t>Desktop fabricators—3D printing of illegal drugs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5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Economic and Societal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000" dirty="0">
                <a:solidFill>
                  <a:prstClr val="white"/>
                </a:solidFill>
              </a:rPr>
              <a:t>Dangers concerning </a:t>
            </a:r>
            <a:r>
              <a:rPr lang="en-US" sz="3000" dirty="0" smtClean="0">
                <a:solidFill>
                  <a:prstClr val="white"/>
                </a:solidFill>
              </a:rPr>
              <a:t>robots</a:t>
            </a:r>
            <a:endParaRPr lang="en-US" dirty="0" smtClean="0"/>
          </a:p>
          <a:p>
            <a:r>
              <a:rPr lang="en-US" dirty="0" smtClean="0"/>
              <a:t>Digital Divide--technology haves and have- nots—increasing the inequality gap? </a:t>
            </a:r>
          </a:p>
          <a:p>
            <a:r>
              <a:rPr lang="en-US" dirty="0" smtClean="0"/>
              <a:t>Excessive computer monitoring of workers</a:t>
            </a:r>
          </a:p>
          <a:p>
            <a:r>
              <a:rPr lang="en-US" dirty="0" smtClean="0"/>
              <a:t>Computer-assisted arbitrage in stock market fluctuations</a:t>
            </a:r>
          </a:p>
          <a:p>
            <a:pPr lvl="0"/>
            <a:r>
              <a:rPr lang="en-US" dirty="0">
                <a:solidFill>
                  <a:prstClr val="white"/>
                </a:solidFill>
              </a:rPr>
              <a:t>Ethical problems--due to rise in technology (e.g., salami slicing)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1278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Salami Slicing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318" y="1524201"/>
            <a:ext cx="7123364" cy="4740275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538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prstClr val="white"/>
                </a:solidFill>
              </a:rPr>
              <a:t>Economic and Societal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sz="4000" dirty="0" smtClean="0">
                <a:solidFill>
                  <a:prstClr val="white"/>
                </a:solidFill>
              </a:rPr>
              <a:t>Loss </a:t>
            </a:r>
            <a:r>
              <a:rPr lang="en-US" sz="4000" dirty="0">
                <a:solidFill>
                  <a:prstClr val="white"/>
                </a:solidFill>
              </a:rPr>
              <a:t>of blue collar jobs due to stunning growth in technology</a:t>
            </a:r>
          </a:p>
          <a:p>
            <a:pPr lvl="0"/>
            <a:r>
              <a:rPr lang="en-US" sz="4000" dirty="0">
                <a:solidFill>
                  <a:prstClr val="white"/>
                </a:solidFill>
              </a:rPr>
              <a:t>Second </a:t>
            </a:r>
            <a:r>
              <a:rPr lang="en-US" sz="4000" dirty="0" smtClean="0">
                <a:solidFill>
                  <a:prstClr val="white"/>
                </a:solidFill>
              </a:rPr>
              <a:t>Machine Age and loss </a:t>
            </a:r>
            <a:r>
              <a:rPr lang="en-US" sz="4000" dirty="0">
                <a:solidFill>
                  <a:prstClr val="white"/>
                </a:solidFill>
              </a:rPr>
              <a:t>of symbol analyst jobs</a:t>
            </a:r>
          </a:p>
          <a:p>
            <a:pPr lvl="0"/>
            <a:r>
              <a:rPr lang="en-US" sz="4000" dirty="0">
                <a:solidFill>
                  <a:prstClr val="white"/>
                </a:solidFill>
              </a:rPr>
              <a:t>Study of IT ethics as a unique field of its </a:t>
            </a:r>
            <a:r>
              <a:rPr lang="en-US" sz="4000" dirty="0" smtClean="0">
                <a:solidFill>
                  <a:prstClr val="white"/>
                </a:solidFill>
              </a:rPr>
              <a:t>own</a:t>
            </a:r>
          </a:p>
          <a:p>
            <a:pPr lvl="0"/>
            <a:r>
              <a:rPr lang="en-US" sz="4000" dirty="0" err="1" smtClean="0">
                <a:solidFill>
                  <a:prstClr val="white"/>
                </a:solidFill>
              </a:rPr>
              <a:t>RoboLaw</a:t>
            </a:r>
            <a:r>
              <a:rPr lang="en-US" sz="4000" dirty="0" smtClean="0">
                <a:solidFill>
                  <a:prstClr val="white"/>
                </a:solidFill>
              </a:rPr>
              <a:t>: Laws &amp; regulations far behind technology</a:t>
            </a:r>
          </a:p>
          <a:p>
            <a:pPr lvl="0"/>
            <a:endParaRPr lang="en-US" sz="4000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1822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Growth of Robots &amp; AI: Ethical Implications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3600" dirty="0" err="1" smtClean="0"/>
              <a:t>Transhumanism</a:t>
            </a:r>
            <a:r>
              <a:rPr lang="en-US" sz="3600" dirty="0" smtClean="0"/>
              <a:t>: Will robotics with strong AI be more capable than humans in the distant future?</a:t>
            </a:r>
          </a:p>
          <a:p>
            <a:r>
              <a:rPr lang="en-US" sz="3600" dirty="0" smtClean="0"/>
              <a:t>Machine learning: Can robots get smarter?</a:t>
            </a:r>
          </a:p>
          <a:p>
            <a:r>
              <a:rPr lang="en-US" sz="3600" dirty="0" smtClean="0"/>
              <a:t>Will robots in the deep future have rights?</a:t>
            </a:r>
          </a:p>
          <a:p>
            <a:r>
              <a:rPr lang="en-US" sz="3600" dirty="0" err="1" smtClean="0"/>
              <a:t>Computationalism</a:t>
            </a:r>
            <a:r>
              <a:rPr lang="en-US" sz="3600" dirty="0" smtClean="0"/>
              <a:t>—is the human mind nothing more than an advanced computer program?</a:t>
            </a:r>
          </a:p>
          <a:p>
            <a:r>
              <a:rPr lang="en-US" sz="3600" dirty="0" smtClean="0"/>
              <a:t>Does this devalue the human brain?</a:t>
            </a:r>
            <a:endParaRPr lang="en-US" sz="3600" dirty="0"/>
          </a:p>
          <a:p>
            <a:r>
              <a:rPr lang="en-US" sz="3600" dirty="0" smtClean="0"/>
              <a:t>Differences: human brain and a computer?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632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The world will be shaped by four dynamic technology forces in the next 20 years--</a:t>
            </a:r>
            <a:r>
              <a:rPr lang="en-US" dirty="0" smtClean="0">
                <a:solidFill>
                  <a:prstClr val="white"/>
                </a:solidFill>
              </a:rPr>
              <a:t>genetics</a:t>
            </a:r>
            <a:r>
              <a:rPr lang="en-US" dirty="0">
                <a:solidFill>
                  <a:prstClr val="white"/>
                </a:solidFill>
              </a:rPr>
              <a:t>, nanotechnology, robotics, and </a:t>
            </a:r>
            <a:r>
              <a:rPr lang="en-US" dirty="0" smtClean="0">
                <a:solidFill>
                  <a:prstClr val="white"/>
                </a:solidFill>
              </a:rPr>
              <a:t>AI.  </a:t>
            </a:r>
          </a:p>
          <a:p>
            <a:pPr marL="0" lvl="0" indent="0">
              <a:buNone/>
              <a:tabLst>
                <a:tab pos="346075" algn="l"/>
              </a:tabLst>
            </a:pPr>
            <a:r>
              <a:rPr lang="en-US" dirty="0" smtClean="0">
                <a:solidFill>
                  <a:prstClr val="white"/>
                </a:solidFill>
              </a:rPr>
              <a:t>	How will we deal with these inevitable forces?</a:t>
            </a:r>
          </a:p>
          <a:p>
            <a:pPr lvl="0"/>
            <a:r>
              <a:rPr lang="en-US" dirty="0" smtClean="0">
                <a:solidFill>
                  <a:prstClr val="white"/>
                </a:solidFill>
              </a:rPr>
              <a:t>“The future is clear to me.  What I don’t understand is the present.”  --Gerhard Kocher</a:t>
            </a:r>
          </a:p>
          <a:p>
            <a:pPr lvl="0"/>
            <a:r>
              <a:rPr lang="en-US" dirty="0" smtClean="0">
                <a:solidFill>
                  <a:prstClr val="white"/>
                </a:solidFill>
              </a:rPr>
              <a:t>“I never think of the future—it comes soon enough.”  --Albert Einstein</a:t>
            </a:r>
            <a:endParaRPr lang="en-US" dirty="0">
              <a:solidFill>
                <a:prstClr val="white"/>
              </a:solidFill>
            </a:endParaRPr>
          </a:p>
          <a:p>
            <a:pPr lvl="0"/>
            <a:endParaRPr lang="en-US" dirty="0">
              <a:solidFill>
                <a:prstClr val="white"/>
              </a:solidFill>
            </a:endParaRPr>
          </a:p>
          <a:p>
            <a:pPr lvl="0"/>
            <a:endParaRPr lang="en-US" dirty="0">
              <a:solidFill>
                <a:prstClr val="white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8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Q&amp;A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 smtClean="0"/>
              <a:t>     Rob Olson, MLIS, CPCU, CRIS, ARM, AAM, ARP</a:t>
            </a:r>
          </a:p>
          <a:p>
            <a:pPr marL="0" indent="0" algn="ctr">
              <a:buNone/>
            </a:pPr>
            <a:r>
              <a:rPr lang="en-US" dirty="0" smtClean="0"/>
              <a:t>	Senior Research Analyst</a:t>
            </a:r>
          </a:p>
          <a:p>
            <a:pPr marL="0" indent="0" algn="ctr">
              <a:buNone/>
            </a:pPr>
            <a:r>
              <a:rPr lang="en-US" dirty="0" smtClean="0"/>
              <a:t>	International Risk Management Institute	 </a:t>
            </a:r>
          </a:p>
          <a:p>
            <a:pPr marL="0" indent="0" algn="ctr">
              <a:buNone/>
            </a:pPr>
            <a:r>
              <a:rPr lang="en-US" dirty="0" smtClean="0"/>
              <a:t>Adjunct Professor at SMU</a:t>
            </a:r>
          </a:p>
          <a:p>
            <a:pPr marL="0" indent="0" algn="ctr">
              <a:buNone/>
            </a:pPr>
            <a:r>
              <a:rPr lang="en-US" dirty="0" smtClean="0"/>
              <a:t>Adjunct Professor at University of North Texas</a:t>
            </a:r>
          </a:p>
          <a:p>
            <a:pPr marL="0" indent="0" algn="ctr">
              <a:buNone/>
            </a:pPr>
            <a:r>
              <a:rPr lang="en-US" dirty="0" smtClean="0"/>
              <a:t>Rob.O@irmi.com</a:t>
            </a:r>
          </a:p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60A6-36D1-41F5-B208-E2E1F11736A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6000</TotalTime>
  <Words>1363</Words>
  <Application>Microsoft Office PowerPoint</Application>
  <PresentationFormat>On-screen Show (4:3)</PresentationFormat>
  <Paragraphs>280</Paragraphs>
  <Slides>54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Calibri</vt:lpstr>
      <vt:lpstr>Times New Roman</vt:lpstr>
      <vt:lpstr>Office Theme</vt:lpstr>
      <vt:lpstr> The World in 2034:</vt:lpstr>
      <vt:lpstr>Outline</vt:lpstr>
      <vt:lpstr>Dangers of Predictions</vt:lpstr>
      <vt:lpstr>Headlines From the Past</vt:lpstr>
      <vt:lpstr>Headlines From the Past (Cont’d)</vt:lpstr>
      <vt:lpstr>First Futurist (Arguably)</vt:lpstr>
      <vt:lpstr>Another Futurist</vt:lpstr>
      <vt:lpstr>Technology</vt:lpstr>
      <vt:lpstr>Technology Revolution</vt:lpstr>
      <vt:lpstr>Exponential Growth</vt:lpstr>
      <vt:lpstr>A Story About Chess </vt:lpstr>
      <vt:lpstr>Moore’ Law</vt:lpstr>
      <vt:lpstr>Technology’s Impact</vt:lpstr>
      <vt:lpstr>Genetics</vt:lpstr>
      <vt:lpstr>What is Genetics?</vt:lpstr>
      <vt:lpstr>Genetics (Cont’d)</vt:lpstr>
      <vt:lpstr>Nanotechnology</vt:lpstr>
      <vt:lpstr>What is Nanotechnology?</vt:lpstr>
      <vt:lpstr>Robotics</vt:lpstr>
      <vt:lpstr>What is Robotics?</vt:lpstr>
      <vt:lpstr>Weaknesses of Robots</vt:lpstr>
      <vt:lpstr>Mini Robots for Warehouses</vt:lpstr>
      <vt:lpstr>Realistic Possibility—Robots and Man</vt:lpstr>
      <vt:lpstr>Artificial Intelligence</vt:lpstr>
      <vt:lpstr>What is Artificial Intelligence (AI)?</vt:lpstr>
      <vt:lpstr>AI Yesterday</vt:lpstr>
      <vt:lpstr>AI Today</vt:lpstr>
      <vt:lpstr>Watson</vt:lpstr>
      <vt:lpstr>Questions for AI (or Siri)</vt:lpstr>
      <vt:lpstr>Applications of These Four Key Technology Trends</vt:lpstr>
      <vt:lpstr>Medicine of the Future</vt:lpstr>
      <vt:lpstr>What Will Medicine Look Like in 2034? </vt:lpstr>
      <vt:lpstr>Medicine: Ethical Issues</vt:lpstr>
      <vt:lpstr>Medicine: Ethical Issues</vt:lpstr>
      <vt:lpstr>Transportation in 2034</vt:lpstr>
      <vt:lpstr>Transportation in 2034</vt:lpstr>
      <vt:lpstr>Transportation in 2034</vt:lpstr>
      <vt:lpstr>Transportation: Ethical Implications</vt:lpstr>
      <vt:lpstr>Agriculture in 2034</vt:lpstr>
      <vt:lpstr>Agriculture in 2034</vt:lpstr>
      <vt:lpstr>Agriculture: Ethical Implications</vt:lpstr>
      <vt:lpstr>Manufacturing in 2034</vt:lpstr>
      <vt:lpstr>Manufacturing in 2034</vt:lpstr>
      <vt:lpstr>Manufacturing: RM and Insurance Implications</vt:lpstr>
      <vt:lpstr>Life at Home in 2034</vt:lpstr>
      <vt:lpstr>Housing in 2034</vt:lpstr>
      <vt:lpstr>Smart Home</vt:lpstr>
      <vt:lpstr>Ethical Implications</vt:lpstr>
      <vt:lpstr>Economic and Societal Implications</vt:lpstr>
      <vt:lpstr>Salami Slicing</vt:lpstr>
      <vt:lpstr>Economic and Societal Implications</vt:lpstr>
      <vt:lpstr>Growth of Robots &amp; AI: Ethical Implications</vt:lpstr>
      <vt:lpstr>Conclusion </vt:lpstr>
      <vt:lpstr>Q&amp;A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World in 2033:</dc:title>
  <dc:creator>Rob Olson</dc:creator>
  <cp:lastModifiedBy>Rob Olson</cp:lastModifiedBy>
  <cp:revision>127</cp:revision>
  <dcterms:created xsi:type="dcterms:W3CDTF">2013-09-16T20:57:29Z</dcterms:created>
  <dcterms:modified xsi:type="dcterms:W3CDTF">2014-11-26T16:22:13Z</dcterms:modified>
</cp:coreProperties>
</file>