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2"/>
  </p:notesMasterIdLst>
  <p:handoutMasterIdLst>
    <p:handoutMasterId r:id="rId53"/>
  </p:handoutMasterIdLst>
  <p:sldIdLst>
    <p:sldId id="265" r:id="rId3"/>
    <p:sldId id="326" r:id="rId4"/>
    <p:sldId id="327" r:id="rId5"/>
    <p:sldId id="269" r:id="rId6"/>
    <p:sldId id="266" r:id="rId7"/>
    <p:sldId id="272" r:id="rId8"/>
    <p:sldId id="298" r:id="rId9"/>
    <p:sldId id="288" r:id="rId10"/>
    <p:sldId id="299" r:id="rId11"/>
    <p:sldId id="328" r:id="rId12"/>
    <p:sldId id="268" r:id="rId13"/>
    <p:sldId id="273" r:id="rId14"/>
    <p:sldId id="283" r:id="rId15"/>
    <p:sldId id="291" r:id="rId16"/>
    <p:sldId id="289" r:id="rId17"/>
    <p:sldId id="295" r:id="rId18"/>
    <p:sldId id="324" r:id="rId19"/>
    <p:sldId id="312" r:id="rId20"/>
    <p:sldId id="258" r:id="rId21"/>
    <p:sldId id="323" r:id="rId22"/>
    <p:sldId id="321" r:id="rId23"/>
    <p:sldId id="320" r:id="rId24"/>
    <p:sldId id="314" r:id="rId25"/>
    <p:sldId id="313" r:id="rId26"/>
    <p:sldId id="316" r:id="rId27"/>
    <p:sldId id="315" r:id="rId28"/>
    <p:sldId id="318" r:id="rId29"/>
    <p:sldId id="270" r:id="rId30"/>
    <p:sldId id="278" r:id="rId31"/>
    <p:sldId id="285" r:id="rId32"/>
    <p:sldId id="279" r:id="rId33"/>
    <p:sldId id="280" r:id="rId34"/>
    <p:sldId id="290" r:id="rId35"/>
    <p:sldId id="292" r:id="rId36"/>
    <p:sldId id="300" r:id="rId37"/>
    <p:sldId id="302" r:id="rId38"/>
    <p:sldId id="303" r:id="rId39"/>
    <p:sldId id="304" r:id="rId40"/>
    <p:sldId id="306" r:id="rId41"/>
    <p:sldId id="307" r:id="rId42"/>
    <p:sldId id="317" r:id="rId43"/>
    <p:sldId id="309" r:id="rId44"/>
    <p:sldId id="310" r:id="rId45"/>
    <p:sldId id="308" r:id="rId46"/>
    <p:sldId id="322" r:id="rId47"/>
    <p:sldId id="277" r:id="rId48"/>
    <p:sldId id="293" r:id="rId49"/>
    <p:sldId id="294" r:id="rId50"/>
    <p:sldId id="305" r:id="rId51"/>
  </p:sldIdLst>
  <p:sldSz cx="9144000" cy="6858000" type="screen4x3"/>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0000FF"/>
        </p14:laserClr>
      </p:ext>
      <p:ext uri="{2FDB2607-1784-4EEB-B798-7EB5836EED8A}">
        <p14:showMediaCtrls xmlns:p14="http://schemas.microsoft.com/office/powerpoint/2010/main" val="1"/>
      </p:ext>
    </p:extLst>
  </p:showPr>
  <p:clrMru>
    <a:srgbClr val="8E8EBB"/>
    <a:srgbClr val="CCC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36" autoAdjust="0"/>
    <p:restoredTop sz="84236" autoAdjust="0"/>
  </p:normalViewPr>
  <p:slideViewPr>
    <p:cSldViewPr>
      <p:cViewPr varScale="1">
        <p:scale>
          <a:sx n="63" d="100"/>
          <a:sy n="63" d="100"/>
        </p:scale>
        <p:origin x="-590" y="-62"/>
      </p:cViewPr>
      <p:guideLst>
        <p:guide orient="horz" pos="2160"/>
        <p:guide pos="2880"/>
      </p:guideLst>
    </p:cSldViewPr>
  </p:slideViewPr>
  <p:outlineViewPr>
    <p:cViewPr>
      <p:scale>
        <a:sx n="33" d="100"/>
        <a:sy n="33" d="100"/>
      </p:scale>
      <p:origin x="53" y="14837"/>
    </p:cViewPr>
  </p:outlineViewPr>
  <p:notesTextViewPr>
    <p:cViewPr>
      <p:scale>
        <a:sx n="100" d="100"/>
        <a:sy n="100" d="100"/>
      </p:scale>
      <p:origin x="0" y="0"/>
    </p:cViewPr>
  </p:notesTextViewPr>
  <p:sorterViewPr>
    <p:cViewPr>
      <p:scale>
        <a:sx n="100" d="100"/>
        <a:sy n="100" d="100"/>
      </p:scale>
      <p:origin x="0" y="6115"/>
    </p:cViewPr>
  </p:sorterViewPr>
  <p:notesViewPr>
    <p:cSldViewPr>
      <p:cViewPr varScale="1">
        <p:scale>
          <a:sx n="86" d="100"/>
          <a:sy n="86" d="100"/>
        </p:scale>
        <p:origin x="-1589" y="-86"/>
      </p:cViewPr>
      <p:guideLst>
        <p:guide orient="horz" pos="2237"/>
        <p:guide pos="295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68899" cy="3554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317479" y="0"/>
            <a:ext cx="4068899" cy="355484"/>
          </a:xfrm>
          <a:prstGeom prst="rect">
            <a:avLst/>
          </a:prstGeom>
        </p:spPr>
        <p:txBody>
          <a:bodyPr vert="horz" lIns="91440" tIns="45720" rIns="91440" bIns="45720" rtlCol="0"/>
          <a:lstStyle>
            <a:lvl1pPr algn="r">
              <a:defRPr sz="1200"/>
            </a:lvl1pPr>
          </a:lstStyle>
          <a:p>
            <a:fld id="{BFB7595E-2E85-49FA-9368-89DB63F84ED2}" type="datetimeFigureOut">
              <a:rPr lang="en-US" smtClean="0"/>
              <a:t>5/28/2013</a:t>
            </a:fld>
            <a:endParaRPr lang="en-US"/>
          </a:p>
        </p:txBody>
      </p:sp>
      <p:sp>
        <p:nvSpPr>
          <p:cNvPr id="4" name="Footer Placeholder 3"/>
          <p:cNvSpPr>
            <a:spLocks noGrp="1"/>
          </p:cNvSpPr>
          <p:nvPr>
            <p:ph type="ftr" sz="quarter" idx="2"/>
          </p:nvPr>
        </p:nvSpPr>
        <p:spPr>
          <a:xfrm>
            <a:off x="1" y="6745790"/>
            <a:ext cx="4068899" cy="3554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317479" y="6745790"/>
            <a:ext cx="4068899" cy="355484"/>
          </a:xfrm>
          <a:prstGeom prst="rect">
            <a:avLst/>
          </a:prstGeom>
        </p:spPr>
        <p:txBody>
          <a:bodyPr vert="horz" lIns="91440" tIns="45720" rIns="91440" bIns="45720" rtlCol="0" anchor="b"/>
          <a:lstStyle>
            <a:lvl1pPr algn="r">
              <a:defRPr sz="1200"/>
            </a:lvl1pPr>
          </a:lstStyle>
          <a:p>
            <a:fld id="{822A8446-6D2A-47CF-AF44-259A4C7D039A}" type="slidenum">
              <a:rPr lang="en-US" smtClean="0"/>
              <a:t>‹#›</a:t>
            </a:fld>
            <a:endParaRPr lang="en-US"/>
          </a:p>
        </p:txBody>
      </p:sp>
    </p:spTree>
    <p:extLst>
      <p:ext uri="{BB962C8B-B14F-4D97-AF65-F5344CB8AC3E}">
        <p14:creationId xmlns:p14="http://schemas.microsoft.com/office/powerpoint/2010/main" val="1006444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68339" cy="3551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5317964" y="0"/>
            <a:ext cx="4068339" cy="355124"/>
          </a:xfrm>
          <a:prstGeom prst="rect">
            <a:avLst/>
          </a:prstGeom>
        </p:spPr>
        <p:txBody>
          <a:bodyPr vert="horz" lIns="94229" tIns="47114" rIns="94229" bIns="47114" rtlCol="0"/>
          <a:lstStyle>
            <a:lvl1pPr algn="r">
              <a:defRPr sz="1200"/>
            </a:lvl1pPr>
          </a:lstStyle>
          <a:p>
            <a:fld id="{96198888-44CA-403D-80C5-96FAF55D05F6}" type="datetimeFigureOut">
              <a:rPr lang="en-US" smtClean="0"/>
              <a:t>5/28/2013</a:t>
            </a:fld>
            <a:endParaRPr lang="en-US"/>
          </a:p>
        </p:txBody>
      </p:sp>
      <p:sp>
        <p:nvSpPr>
          <p:cNvPr id="4" name="Slide Image Placeholder 3"/>
          <p:cNvSpPr>
            <a:spLocks noGrp="1" noRot="1" noChangeAspect="1"/>
          </p:cNvSpPr>
          <p:nvPr>
            <p:ph type="sldImg" idx="2"/>
          </p:nvPr>
        </p:nvSpPr>
        <p:spPr>
          <a:xfrm>
            <a:off x="2919413" y="533400"/>
            <a:ext cx="3549650" cy="266223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938848" y="3373676"/>
            <a:ext cx="7510780" cy="3196114"/>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6746119"/>
            <a:ext cx="4068339" cy="3551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5317964" y="6746119"/>
            <a:ext cx="4068339" cy="355124"/>
          </a:xfrm>
          <a:prstGeom prst="rect">
            <a:avLst/>
          </a:prstGeom>
        </p:spPr>
        <p:txBody>
          <a:bodyPr vert="horz" lIns="94229" tIns="47114" rIns="94229" bIns="47114" rtlCol="0" anchor="b"/>
          <a:lstStyle>
            <a:lvl1pPr algn="r">
              <a:defRPr sz="1200"/>
            </a:lvl1pPr>
          </a:lstStyle>
          <a:p>
            <a:fld id="{6858F754-C054-4DEA-8130-2C6D81F69ACE}" type="slidenum">
              <a:rPr lang="en-US" smtClean="0"/>
              <a:t>‹#›</a:t>
            </a:fld>
            <a:endParaRPr lang="en-US"/>
          </a:p>
        </p:txBody>
      </p:sp>
    </p:spTree>
    <p:extLst>
      <p:ext uri="{BB962C8B-B14F-4D97-AF65-F5344CB8AC3E}">
        <p14:creationId xmlns:p14="http://schemas.microsoft.com/office/powerpoint/2010/main" val="1584820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58F754-C054-4DEA-8130-2C6D81F69ACE}" type="slidenum">
              <a:rPr lang="en-US" smtClean="0"/>
              <a:t>1</a:t>
            </a:fld>
            <a:endParaRPr lang="en-US"/>
          </a:p>
        </p:txBody>
      </p:sp>
    </p:spTree>
    <p:extLst>
      <p:ext uri="{BB962C8B-B14F-4D97-AF65-F5344CB8AC3E}">
        <p14:creationId xmlns:p14="http://schemas.microsoft.com/office/powerpoint/2010/main" val="1639602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Joseph </a:t>
            </a:r>
            <a:r>
              <a:rPr lang="en-US" dirty="0" err="1" smtClean="0"/>
              <a:t>Stiglitz</a:t>
            </a:r>
            <a:r>
              <a:rPr lang="en-US" dirty="0" smtClean="0"/>
              <a:t>, </a:t>
            </a:r>
            <a:r>
              <a:rPr lang="en-US" u="sng" dirty="0" smtClean="0"/>
              <a:t>The Price of Inequality:</a:t>
            </a:r>
            <a:r>
              <a:rPr lang="en-US" u="sng" baseline="0" dirty="0" smtClean="0"/>
              <a:t> How Today’s Divided Society Endangers Our Future</a:t>
            </a:r>
            <a:r>
              <a:rPr lang="en-US" baseline="0" dirty="0" smtClean="0"/>
              <a:t>. 2012.  See sum. </a:t>
            </a:r>
            <a:r>
              <a:rPr lang="en-US" baseline="0" dirty="0" err="1" smtClean="0"/>
              <a:t>P.xxif</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2</a:t>
            </a:fld>
            <a:endParaRPr lang="en-US"/>
          </a:p>
        </p:txBody>
      </p:sp>
    </p:spTree>
    <p:extLst>
      <p:ext uri="{BB962C8B-B14F-4D97-AF65-F5344CB8AC3E}">
        <p14:creationId xmlns:p14="http://schemas.microsoft.com/office/powerpoint/2010/main" val="4218722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Stiglitz</a:t>
            </a:r>
            <a:r>
              <a:rPr lang="en-US" dirty="0" smtClean="0"/>
              <a:t>,</a:t>
            </a:r>
            <a:r>
              <a:rPr lang="en-US" baseline="0" dirty="0" smtClean="0"/>
              <a:t> </a:t>
            </a:r>
            <a:r>
              <a:rPr lang="en-US" baseline="0" dirty="0" err="1" smtClean="0"/>
              <a:t>chapt</a:t>
            </a:r>
            <a:r>
              <a:rPr lang="en-US" baseline="0" dirty="0" smtClean="0"/>
              <a:t>. 3 and 4, esp. pp. 106ff.  Every one of these statements is demonstrably false.  “Tax cuts for the rich create jobs.” is also false.</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3</a:t>
            </a:fld>
            <a:endParaRPr lang="en-US"/>
          </a:p>
        </p:txBody>
      </p:sp>
    </p:spTree>
    <p:extLst>
      <p:ext uri="{BB962C8B-B14F-4D97-AF65-F5344CB8AC3E}">
        <p14:creationId xmlns:p14="http://schemas.microsoft.com/office/powerpoint/2010/main" val="1347710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smtClean="0"/>
              <a:t>1916, copyright</a:t>
            </a:r>
            <a:r>
              <a:rPr lang="en-US" baseline="0" dirty="0" smtClean="0"/>
              <a:t> </a:t>
            </a:r>
            <a:r>
              <a:rPr lang="en-US" dirty="0" smtClean="0"/>
              <a:t>1936.</a:t>
            </a:r>
            <a:r>
              <a:rPr lang="en-US" baseline="0" dirty="0" smtClean="0"/>
              <a:t> </a:t>
            </a:r>
            <a:r>
              <a:rPr lang="en-US" dirty="0" smtClean="0"/>
              <a:t>Lionel Robbins</a:t>
            </a:r>
            <a:r>
              <a:rPr lang="en-US" baseline="0" dirty="0" smtClean="0"/>
              <a:t> in 1935 “economics is a science which studies human behavior as a relationship between ends and scarce means which have alternative uses.”</a:t>
            </a:r>
            <a:endParaRPr lang="en-US" dirty="0" smtClean="0"/>
          </a:p>
          <a:p>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4</a:t>
            </a:fld>
            <a:endParaRPr lang="en-US"/>
          </a:p>
        </p:txBody>
      </p:sp>
    </p:spTree>
    <p:extLst>
      <p:ext uri="{BB962C8B-B14F-4D97-AF65-F5344CB8AC3E}">
        <p14:creationId xmlns:p14="http://schemas.microsoft.com/office/powerpoint/2010/main" val="1685352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two changes:  Capitalism is now a </a:t>
            </a:r>
            <a:r>
              <a:rPr lang="en-US" u="sng" dirty="0" smtClean="0"/>
              <a:t>social</a:t>
            </a:r>
            <a:r>
              <a:rPr lang="en-US" dirty="0" smtClean="0"/>
              <a:t> system.  And government</a:t>
            </a:r>
            <a:r>
              <a:rPr lang="en-US" baseline="0" dirty="0" smtClean="0"/>
              <a:t> intervention distinguishes types.  Italics and underlining are mine.</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5</a:t>
            </a:fld>
            <a:endParaRPr lang="en-US"/>
          </a:p>
        </p:txBody>
      </p:sp>
    </p:spTree>
    <p:extLst>
      <p:ext uri="{BB962C8B-B14F-4D97-AF65-F5344CB8AC3E}">
        <p14:creationId xmlns:p14="http://schemas.microsoft.com/office/powerpoint/2010/main" val="681431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Government</a:t>
            </a:r>
            <a:r>
              <a:rPr lang="en-US" baseline="0" dirty="0" smtClean="0"/>
              <a:t> intervention distinguishes the three types.  In 1916 the markets were perfect and couldn’t fail.</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6</a:t>
            </a:fld>
            <a:endParaRPr lang="en-US"/>
          </a:p>
        </p:txBody>
      </p:sp>
    </p:spTree>
    <p:extLst>
      <p:ext uri="{BB962C8B-B14F-4D97-AF65-F5344CB8AC3E}">
        <p14:creationId xmlns:p14="http://schemas.microsoft.com/office/powerpoint/2010/main" val="2267329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course this can’t be supported by data!  This</a:t>
            </a:r>
            <a:r>
              <a:rPr lang="en-US" baseline="0" dirty="0" smtClean="0"/>
              <a:t> is basically an appeal to a theoretical ethical foundation.</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7</a:t>
            </a:fld>
            <a:endParaRPr lang="en-US"/>
          </a:p>
        </p:txBody>
      </p:sp>
    </p:spTree>
    <p:extLst>
      <p:ext uri="{BB962C8B-B14F-4D97-AF65-F5344CB8AC3E}">
        <p14:creationId xmlns:p14="http://schemas.microsoft.com/office/powerpoint/2010/main" val="4239306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it ever did exist, it does no more.  (cf. Jeffry </a:t>
            </a:r>
            <a:r>
              <a:rPr lang="en-US" dirty="0" err="1" smtClean="0"/>
              <a:t>Frieden</a:t>
            </a:r>
            <a:r>
              <a:rPr lang="en-US" dirty="0" smtClean="0"/>
              <a:t>, </a:t>
            </a:r>
            <a:r>
              <a:rPr lang="en-US" u="sng" dirty="0" smtClean="0"/>
              <a:t>Global Capitalism: Its Fall and Rise in the Twentieth Century</a:t>
            </a:r>
            <a:r>
              <a:rPr lang="en-US" dirty="0" smtClean="0"/>
              <a:t>). See </a:t>
            </a:r>
            <a:r>
              <a:rPr lang="en-US" dirty="0" err="1" smtClean="0"/>
              <a:t>Thurow</a:t>
            </a:r>
            <a:r>
              <a:rPr lang="en-US" dirty="0" smtClean="0"/>
              <a:t>, </a:t>
            </a:r>
            <a:r>
              <a:rPr lang="en-US" u="sng" dirty="0" smtClean="0"/>
              <a:t>Future of Capitalism</a:t>
            </a:r>
            <a:r>
              <a:rPr lang="en-US" u="none" dirty="0" smtClean="0"/>
              <a:t>,</a:t>
            </a:r>
            <a:r>
              <a:rPr lang="en-US" u="none" baseline="0" dirty="0" smtClean="0"/>
              <a:t> </a:t>
            </a:r>
            <a:r>
              <a:rPr lang="en-US" u="none" baseline="0" dirty="0" err="1" smtClean="0"/>
              <a:t>Chapt</a:t>
            </a:r>
            <a:r>
              <a:rPr lang="en-US" u="none" baseline="0" dirty="0" smtClean="0"/>
              <a:t>. 9 “Inflation: An Extinct Volcano”.</a:t>
            </a:r>
          </a:p>
          <a:p>
            <a:r>
              <a:rPr lang="en-US" u="none" baseline="0" dirty="0" smtClean="0"/>
              <a:t>Capitalism no longer exists in practice, but it still does as an ideal.  It is one pole of ideation underlying what is real.  It is seen by many as a goal (utopia) to be fervently striven toward by the faithful.  But questions arise: Is that goal intrinsically stable or unstable? And Is empirical evidence relevant?</a:t>
            </a:r>
            <a:endParaRPr lang="en-US" u="sng" dirty="0" smtClean="0"/>
          </a:p>
          <a:p>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8</a:t>
            </a:fld>
            <a:endParaRPr lang="en-US"/>
          </a:p>
        </p:txBody>
      </p:sp>
    </p:spTree>
    <p:extLst>
      <p:ext uri="{BB962C8B-B14F-4D97-AF65-F5344CB8AC3E}">
        <p14:creationId xmlns:p14="http://schemas.microsoft.com/office/powerpoint/2010/main" val="2773548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Smith thought that the profit motive and the balance of supply and demand</a:t>
            </a:r>
            <a:r>
              <a:rPr lang="en-US" baseline="0" dirty="0" smtClean="0"/>
              <a:t> would help stabilize capitalism, especially when government watched over it.</a:t>
            </a:r>
          </a:p>
          <a:p>
            <a:r>
              <a:rPr lang="en-US" baseline="0" dirty="0" smtClean="0"/>
              <a:t>DSGE attempted to replace static models and base its models on microeconomic ideas and treat preferences, technology changes, and institutional changes.  It has generally been found to be more complicated than it was worth.</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9</a:t>
            </a:fld>
            <a:endParaRPr lang="en-US"/>
          </a:p>
        </p:txBody>
      </p:sp>
    </p:spTree>
    <p:extLst>
      <p:ext uri="{BB962C8B-B14F-4D97-AF65-F5344CB8AC3E}">
        <p14:creationId xmlns:p14="http://schemas.microsoft.com/office/powerpoint/2010/main" val="3117664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Friedman, </a:t>
            </a:r>
            <a:r>
              <a:rPr lang="en-US" u="sng" dirty="0" smtClean="0"/>
              <a:t>Capitalism</a:t>
            </a:r>
            <a:r>
              <a:rPr lang="en-US" u="sng" baseline="0" dirty="0" smtClean="0"/>
              <a:t> &amp; Freedom</a:t>
            </a:r>
            <a:r>
              <a:rPr lang="en-US" baseline="0" dirty="0" smtClean="0"/>
              <a:t>, p.78f.  Friedman stressed the value of empirical observations. </a:t>
            </a:r>
            <a:r>
              <a:rPr lang="en-US" dirty="0" smtClean="0"/>
              <a:t>The problem is the</a:t>
            </a:r>
            <a:r>
              <a:rPr lang="en-US" baseline="0" dirty="0" smtClean="0"/>
              <a:t> use of models that are simple.  They need to be simple for Econ 101.  If they are not simple they are useless.  But simple models start out with stable equilibriums and balanced forces.  They don’t reflect realities.  Of course if you start out with assumption of stability, you will likely conclude that things are stable.  It is built into your assumptions.</a:t>
            </a:r>
          </a:p>
          <a:p>
            <a:endParaRPr lang="en-US" baseline="0" dirty="0" smtClean="0"/>
          </a:p>
        </p:txBody>
      </p:sp>
      <p:sp>
        <p:nvSpPr>
          <p:cNvPr id="4" name="Slide Number Placeholder 3"/>
          <p:cNvSpPr>
            <a:spLocks noGrp="1"/>
          </p:cNvSpPr>
          <p:nvPr>
            <p:ph type="sldNum" sz="quarter" idx="10"/>
          </p:nvPr>
        </p:nvSpPr>
        <p:spPr/>
        <p:txBody>
          <a:bodyPr/>
          <a:lstStyle/>
          <a:p>
            <a:fld id="{6858F754-C054-4DEA-8130-2C6D81F69ACE}" type="slidenum">
              <a:rPr lang="en-US" smtClean="0"/>
              <a:t>10</a:t>
            </a:fld>
            <a:endParaRPr lang="en-US"/>
          </a:p>
        </p:txBody>
      </p:sp>
    </p:spTree>
    <p:extLst>
      <p:ext uri="{BB962C8B-B14F-4D97-AF65-F5344CB8AC3E}">
        <p14:creationId xmlns:p14="http://schemas.microsoft.com/office/powerpoint/2010/main" val="3409767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big drop of red line is the Great Depression market crash.</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11</a:t>
            </a:fld>
            <a:endParaRPr lang="en-US"/>
          </a:p>
        </p:txBody>
      </p:sp>
    </p:spTree>
    <p:extLst>
      <p:ext uri="{BB962C8B-B14F-4D97-AF65-F5344CB8AC3E}">
        <p14:creationId xmlns:p14="http://schemas.microsoft.com/office/powerpoint/2010/main" val="223233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blue line is end of previous slide.</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12</a:t>
            </a:fld>
            <a:endParaRPr lang="en-US"/>
          </a:p>
        </p:txBody>
      </p:sp>
    </p:spTree>
    <p:extLst>
      <p:ext uri="{BB962C8B-B14F-4D97-AF65-F5344CB8AC3E}">
        <p14:creationId xmlns:p14="http://schemas.microsoft.com/office/powerpoint/2010/main" val="2916481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merely a question of infirm or unsteady.  E.g. –  about 1930 Keynes perceived that, contrary to the expectation of most economists,</a:t>
            </a:r>
            <a:r>
              <a:rPr lang="en-US" baseline="0" dirty="0" smtClean="0"/>
              <a:t> </a:t>
            </a:r>
            <a:r>
              <a:rPr lang="en-US" dirty="0" smtClean="0"/>
              <a:t> employment</a:t>
            </a:r>
            <a:r>
              <a:rPr lang="en-US" baseline="0" dirty="0" smtClean="0"/>
              <a:t> would not of itself recover.  The Congo has been stuck in “miserable poverty” for over 500 years. (</a:t>
            </a:r>
            <a:r>
              <a:rPr lang="en-US" u="sng" baseline="0" dirty="0" smtClean="0"/>
              <a:t>Why Nations Fail</a:t>
            </a:r>
            <a:r>
              <a:rPr lang="en-US" baseline="0" dirty="0" smtClean="0"/>
              <a:t> pp. 87-91)</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13</a:t>
            </a:fld>
            <a:endParaRPr lang="en-US"/>
          </a:p>
        </p:txBody>
      </p:sp>
    </p:spTree>
    <p:extLst>
      <p:ext uri="{BB962C8B-B14F-4D97-AF65-F5344CB8AC3E}">
        <p14:creationId xmlns:p14="http://schemas.microsoft.com/office/powerpoint/2010/main" val="561787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illustrates two type of failure.</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14</a:t>
            </a:fld>
            <a:endParaRPr lang="en-US"/>
          </a:p>
        </p:txBody>
      </p:sp>
    </p:spTree>
    <p:extLst>
      <p:ext uri="{BB962C8B-B14F-4D97-AF65-F5344CB8AC3E}">
        <p14:creationId xmlns:p14="http://schemas.microsoft.com/office/powerpoint/2010/main" val="4021704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call attention to two aspects of developmental economics stressed</a:t>
            </a:r>
            <a:r>
              <a:rPr lang="en-US" baseline="0" dirty="0" smtClean="0"/>
              <a:t> by those who call for austerity.  Recent studies on Debt to GDP and the multiplier.</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15</a:t>
            </a:fld>
            <a:endParaRPr lang="en-US"/>
          </a:p>
        </p:txBody>
      </p:sp>
    </p:spTree>
    <p:extLst>
      <p:ext uri="{BB962C8B-B14F-4D97-AF65-F5344CB8AC3E}">
        <p14:creationId xmlns:p14="http://schemas.microsoft.com/office/powerpoint/2010/main" val="1075009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Obviously</a:t>
            </a:r>
            <a:r>
              <a:rPr lang="en-US" baseline="0" dirty="0" smtClean="0"/>
              <a:t> the absolute value of debt is not that significant.</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16</a:t>
            </a:fld>
            <a:endParaRPr lang="en-US"/>
          </a:p>
        </p:txBody>
      </p:sp>
    </p:spTree>
    <p:extLst>
      <p:ext uri="{BB962C8B-B14F-4D97-AF65-F5344CB8AC3E}">
        <p14:creationId xmlns:p14="http://schemas.microsoft.com/office/powerpoint/2010/main" val="634646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either save it or spend</a:t>
            </a:r>
            <a:r>
              <a:rPr lang="en-US" baseline="0" dirty="0" smtClean="0"/>
              <a:t> it.  I can’t do both with the same dollar.  </a:t>
            </a:r>
          </a:p>
          <a:p>
            <a:r>
              <a:rPr lang="en-US" dirty="0" smtClean="0"/>
              <a:t>So the multiplier multiplies the amount</a:t>
            </a:r>
            <a:r>
              <a:rPr lang="en-US" baseline="0" dirty="0" smtClean="0"/>
              <a:t> of </a:t>
            </a:r>
            <a:r>
              <a:rPr lang="en-US" baseline="0" dirty="0" err="1" smtClean="0"/>
              <a:t>gov.</a:t>
            </a:r>
            <a:r>
              <a:rPr lang="en-US" baseline="0" dirty="0" smtClean="0"/>
              <a:t> stimulus or of </a:t>
            </a:r>
            <a:r>
              <a:rPr lang="en-US" baseline="0" dirty="0" err="1" smtClean="0"/>
              <a:t>gov.</a:t>
            </a:r>
            <a:r>
              <a:rPr lang="en-US" baseline="0" dirty="0" smtClean="0"/>
              <a:t> cuts (as in austerity).  Several things cause variation in the multiplier:</a:t>
            </a:r>
          </a:p>
          <a:p>
            <a:r>
              <a:rPr lang="en-US" baseline="0" dirty="0" smtClean="0"/>
              <a:t>Different propensities, Different wealth, different economic conditions</a:t>
            </a:r>
            <a:r>
              <a:rPr lang="en-US" baseline="0" dirty="0" smtClean="0"/>
              <a:t>.  Milton Friedman.</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17</a:t>
            </a:fld>
            <a:endParaRPr lang="en-US"/>
          </a:p>
        </p:txBody>
      </p:sp>
    </p:spTree>
    <p:extLst>
      <p:ext uri="{BB962C8B-B14F-4D97-AF65-F5344CB8AC3E}">
        <p14:creationId xmlns:p14="http://schemas.microsoft.com/office/powerpoint/2010/main" val="1263735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International Monetary</a:t>
            </a:r>
            <a:r>
              <a:rPr lang="en-US" baseline="0" dirty="0" smtClean="0"/>
              <a:t> Fund.  </a:t>
            </a:r>
          </a:p>
          <a:p>
            <a:r>
              <a:rPr lang="en-US" baseline="0" dirty="0" smtClean="0"/>
              <a:t>These people were concerned about inflation.</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18</a:t>
            </a:fld>
            <a:endParaRPr lang="en-US"/>
          </a:p>
        </p:txBody>
      </p:sp>
    </p:spTree>
    <p:extLst>
      <p:ext uri="{BB962C8B-B14F-4D97-AF65-F5344CB8AC3E}">
        <p14:creationId xmlns:p14="http://schemas.microsoft.com/office/powerpoint/2010/main" val="42230095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r>
              <a:rPr lang="en-US" dirty="0" smtClean="0"/>
              <a:t>If you have ever taken an economics course you have seen supply and demand curves</a:t>
            </a:r>
            <a:r>
              <a:rPr lang="en-US" baseline="0" dirty="0" smtClean="0"/>
              <a:t> (since Albert Marshall).</a:t>
            </a:r>
          </a:p>
          <a:p>
            <a:r>
              <a:rPr lang="en-US" baseline="0" dirty="0" smtClean="0"/>
              <a:t>At AD3 you want to use classical economics and the multiplier will be low.</a:t>
            </a:r>
          </a:p>
          <a:p>
            <a:r>
              <a:rPr lang="en-US" baseline="0" dirty="0" smtClean="0"/>
              <a:t>At AD1 you want to use Keynesian economics and the multiplier will be higher.  (because these workers are struggling to get by).</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1.Minsky’s equations Corp. profit (after tax) = Investment + </a:t>
            </a:r>
            <a:r>
              <a:rPr lang="en-US" dirty="0" err="1" smtClean="0"/>
              <a:t>gov.</a:t>
            </a:r>
            <a:r>
              <a:rPr lang="en-US" dirty="0" smtClean="0"/>
              <a:t> deficit. 2. Y = C + I + G. 3.If households</a:t>
            </a:r>
            <a:r>
              <a:rPr lang="en-US" baseline="0" dirty="0" smtClean="0"/>
              <a:t> don’t have money, there is no point in production and more get laid off which means further decrease in production, etc.  4.Further, there is nothing to invest in so financial types have to get inventive to provide something in which the wealthy can </a:t>
            </a:r>
            <a:r>
              <a:rPr lang="en-US" baseline="0" dirty="0" smtClean="0"/>
              <a:t>invest MBS. Collateralized Debt Obligations, Swaps.</a:t>
            </a:r>
            <a:endParaRPr lang="en-US" dirty="0" smtClean="0"/>
          </a:p>
          <a:p>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20</a:t>
            </a:fld>
            <a:endParaRPr lang="en-US"/>
          </a:p>
        </p:txBody>
      </p:sp>
    </p:spTree>
    <p:extLst>
      <p:ext uri="{BB962C8B-B14F-4D97-AF65-F5344CB8AC3E}">
        <p14:creationId xmlns:p14="http://schemas.microsoft.com/office/powerpoint/2010/main" val="408603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Earned income</a:t>
            </a:r>
            <a:r>
              <a:rPr lang="en-US" baseline="0" dirty="0" smtClean="0"/>
              <a:t> tax credit implemented 1975.</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21</a:t>
            </a:fld>
            <a:endParaRPr lang="en-US"/>
          </a:p>
        </p:txBody>
      </p:sp>
    </p:spTree>
    <p:extLst>
      <p:ext uri="{BB962C8B-B14F-4D97-AF65-F5344CB8AC3E}">
        <p14:creationId xmlns:p14="http://schemas.microsoft.com/office/powerpoint/2010/main" val="23938426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Congo is a classic case. Story of </a:t>
            </a:r>
            <a:r>
              <a:rPr lang="en-US" u="sng" dirty="0" smtClean="0"/>
              <a:t>wheel</a:t>
            </a:r>
            <a:r>
              <a:rPr lang="en-US" dirty="0" smtClean="0"/>
              <a:t> and </a:t>
            </a:r>
            <a:r>
              <a:rPr lang="en-US" u="sng" dirty="0" smtClean="0"/>
              <a:t>plow</a:t>
            </a:r>
            <a:r>
              <a:rPr lang="en-US" dirty="0" smtClean="0"/>
              <a:t> questions. Those who benefit from </a:t>
            </a:r>
            <a:r>
              <a:rPr lang="en-US" dirty="0" err="1" smtClean="0"/>
              <a:t>extractionary</a:t>
            </a:r>
            <a:r>
              <a:rPr lang="en-US" dirty="0" smtClean="0"/>
              <a:t> institutions tend to sit on innovation and reject creative destruction (e.g. – Russian tsars rejection of railroads, etc.). They defend the status quo. </a:t>
            </a:r>
            <a:r>
              <a:rPr lang="en-US" u="sng" dirty="0" smtClean="0"/>
              <a:t>William Lee</a:t>
            </a:r>
            <a:r>
              <a:rPr lang="en-US" dirty="0" smtClean="0"/>
              <a:t> and Queen Elizabeth, the King of</a:t>
            </a:r>
            <a:r>
              <a:rPr lang="en-US" baseline="0" dirty="0" smtClean="0"/>
              <a:t> France, and James I.  The Ottoman emperor’s law that Muslims are forbidden to use a printing press.</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22</a:t>
            </a:fld>
            <a:endParaRPr lang="en-US"/>
          </a:p>
        </p:txBody>
      </p:sp>
    </p:spTree>
    <p:extLst>
      <p:ext uri="{BB962C8B-B14F-4D97-AF65-F5344CB8AC3E}">
        <p14:creationId xmlns:p14="http://schemas.microsoft.com/office/powerpoint/2010/main" val="1525070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to spend money to make money.</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23</a:t>
            </a:fld>
            <a:endParaRPr lang="en-US"/>
          </a:p>
        </p:txBody>
      </p:sp>
    </p:spTree>
    <p:extLst>
      <p:ext uri="{BB962C8B-B14F-4D97-AF65-F5344CB8AC3E}">
        <p14:creationId xmlns:p14="http://schemas.microsoft.com/office/powerpoint/2010/main" val="37355102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Acemoglu</a:t>
            </a:r>
            <a:r>
              <a:rPr lang="en-US" dirty="0" smtClean="0"/>
              <a:t> and Robinson, </a:t>
            </a:r>
            <a:r>
              <a:rPr lang="en-US" u="sng" dirty="0" smtClean="0"/>
              <a:t>Why Nations Fail</a:t>
            </a:r>
            <a:r>
              <a:rPr lang="en-US" dirty="0" smtClean="0"/>
              <a:t>.  We don’t have the lobbyist system because it is unsuccessful!  </a:t>
            </a:r>
            <a:r>
              <a:rPr lang="en-US" dirty="0" err="1" smtClean="0"/>
              <a:t>Cf</a:t>
            </a:r>
            <a:r>
              <a:rPr lang="en-US" dirty="0" smtClean="0"/>
              <a:t> Wikipedia “Corporate Welfare”.</a:t>
            </a:r>
            <a:r>
              <a:rPr lang="en-US" baseline="0" dirty="0" smtClean="0"/>
              <a:t>  Even Cato Institute found it to be several times the social welfare and that didn’t include tax loopholes and trade barriers.</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24</a:t>
            </a:fld>
            <a:endParaRPr lang="en-US"/>
          </a:p>
        </p:txBody>
      </p:sp>
    </p:spTree>
    <p:extLst>
      <p:ext uri="{BB962C8B-B14F-4D97-AF65-F5344CB8AC3E}">
        <p14:creationId xmlns:p14="http://schemas.microsoft.com/office/powerpoint/2010/main" val="1182215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Johnston is a Pulitzer prize</a:t>
            </a:r>
            <a:r>
              <a:rPr lang="en-US" baseline="0" dirty="0" smtClean="0"/>
              <a:t> winner.  His book is difficult to read because it is enraging.</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25</a:t>
            </a:fld>
            <a:endParaRPr lang="en-US"/>
          </a:p>
        </p:txBody>
      </p:sp>
    </p:spTree>
    <p:extLst>
      <p:ext uri="{BB962C8B-B14F-4D97-AF65-F5344CB8AC3E}">
        <p14:creationId xmlns:p14="http://schemas.microsoft.com/office/powerpoint/2010/main" val="3715213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political</a:t>
            </a:r>
            <a:r>
              <a:rPr lang="en-US" baseline="0" dirty="0" smtClean="0"/>
              <a:t> orgs are not “exclusively social </a:t>
            </a:r>
            <a:r>
              <a:rPr lang="en-US" baseline="0" dirty="0" err="1" smtClean="0"/>
              <a:t>welfare”orgs</a:t>
            </a:r>
            <a:r>
              <a:rPr lang="en-US" baseline="0" dirty="0" smtClean="0"/>
              <a:t>. The N.C. law serves to protect established car sales from Tesla which represents creative </a:t>
            </a:r>
            <a:r>
              <a:rPr lang="en-US" baseline="0" dirty="0" err="1" smtClean="0"/>
              <a:t>distruction</a:t>
            </a:r>
            <a:r>
              <a:rPr lang="en-US" baseline="0" dirty="0" smtClean="0"/>
              <a:t>.  Both the Nuns on the bus and the Catholic Bishops declared Paul Ryan’s budget to be immoral.</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26</a:t>
            </a:fld>
            <a:endParaRPr lang="en-US"/>
          </a:p>
        </p:txBody>
      </p:sp>
    </p:spTree>
    <p:extLst>
      <p:ext uri="{BB962C8B-B14F-4D97-AF65-F5344CB8AC3E}">
        <p14:creationId xmlns:p14="http://schemas.microsoft.com/office/powerpoint/2010/main" val="1521287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1988-1992 data.</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27</a:t>
            </a:fld>
            <a:endParaRPr lang="en-US"/>
          </a:p>
        </p:txBody>
      </p:sp>
    </p:spTree>
    <p:extLst>
      <p:ext uri="{BB962C8B-B14F-4D97-AF65-F5344CB8AC3E}">
        <p14:creationId xmlns:p14="http://schemas.microsoft.com/office/powerpoint/2010/main" val="34556586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all interrelate</a:t>
            </a:r>
            <a:r>
              <a:rPr lang="en-US" baseline="0" dirty="0" smtClean="0"/>
              <a:t> with each other and reinforce each other in very complex and frequently unanticipated ways.</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28</a:t>
            </a:fld>
            <a:endParaRPr lang="en-US"/>
          </a:p>
        </p:txBody>
      </p:sp>
    </p:spTree>
    <p:extLst>
      <p:ext uri="{BB962C8B-B14F-4D97-AF65-F5344CB8AC3E}">
        <p14:creationId xmlns:p14="http://schemas.microsoft.com/office/powerpoint/2010/main" val="21892019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Finance</a:t>
            </a:r>
          </a:p>
        </p:txBody>
      </p:sp>
      <p:sp>
        <p:nvSpPr>
          <p:cNvPr id="4" name="Slide Number Placeholder 3"/>
          <p:cNvSpPr>
            <a:spLocks noGrp="1"/>
          </p:cNvSpPr>
          <p:nvPr>
            <p:ph type="sldNum" sz="quarter" idx="10"/>
          </p:nvPr>
        </p:nvSpPr>
        <p:spPr/>
        <p:txBody>
          <a:bodyPr/>
          <a:lstStyle/>
          <a:p>
            <a:fld id="{6858F754-C054-4DEA-8130-2C6D81F69ACE}" type="slidenum">
              <a:rPr lang="en-US" smtClean="0"/>
              <a:t>29</a:t>
            </a:fld>
            <a:endParaRPr lang="en-US"/>
          </a:p>
        </p:txBody>
      </p:sp>
    </p:spTree>
    <p:extLst>
      <p:ext uri="{BB962C8B-B14F-4D97-AF65-F5344CB8AC3E}">
        <p14:creationId xmlns:p14="http://schemas.microsoft.com/office/powerpoint/2010/main" val="3507011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the 1% of the red line was not included the blue line would show a downward</a:t>
            </a:r>
            <a:r>
              <a:rPr lang="en-US" baseline="0" dirty="0" smtClean="0"/>
              <a:t> slope. And this data is old.  Note productivity goes up while wages go down.</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30</a:t>
            </a:fld>
            <a:endParaRPr lang="en-US"/>
          </a:p>
        </p:txBody>
      </p:sp>
    </p:spTree>
    <p:extLst>
      <p:ext uri="{BB962C8B-B14F-4D97-AF65-F5344CB8AC3E}">
        <p14:creationId xmlns:p14="http://schemas.microsoft.com/office/powerpoint/2010/main" val="20299960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Wealth Concentration</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31</a:t>
            </a:fld>
            <a:endParaRPr lang="en-US"/>
          </a:p>
        </p:txBody>
      </p:sp>
    </p:spTree>
    <p:extLst>
      <p:ext uri="{BB962C8B-B14F-4D97-AF65-F5344CB8AC3E}">
        <p14:creationId xmlns:p14="http://schemas.microsoft.com/office/powerpoint/2010/main" val="13886299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Lower consumption means layoffs which means even lower consumption, etc.</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32</a:t>
            </a:fld>
            <a:endParaRPr lang="en-US"/>
          </a:p>
        </p:txBody>
      </p:sp>
    </p:spTree>
    <p:extLst>
      <p:ext uri="{BB962C8B-B14F-4D97-AF65-F5344CB8AC3E}">
        <p14:creationId xmlns:p14="http://schemas.microsoft.com/office/powerpoint/2010/main" val="14219839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Robert </a:t>
            </a:r>
            <a:r>
              <a:rPr lang="en-US" dirty="0" err="1" smtClean="0"/>
              <a:t>Triffin</a:t>
            </a:r>
            <a:r>
              <a:rPr lang="en-US" dirty="0" smtClean="0"/>
              <a:t> 1911-1993</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33</a:t>
            </a:fld>
            <a:endParaRPr lang="en-US"/>
          </a:p>
        </p:txBody>
      </p:sp>
    </p:spTree>
    <p:extLst>
      <p:ext uri="{BB962C8B-B14F-4D97-AF65-F5344CB8AC3E}">
        <p14:creationId xmlns:p14="http://schemas.microsoft.com/office/powerpoint/2010/main" val="36933091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1971 Nixon closed</a:t>
            </a:r>
            <a:r>
              <a:rPr lang="en-US" baseline="0" dirty="0" smtClean="0"/>
              <a:t> the gold window thus killing the Bretton Woods System.</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34</a:t>
            </a:fld>
            <a:endParaRPr lang="en-US"/>
          </a:p>
        </p:txBody>
      </p:sp>
    </p:spTree>
    <p:extLst>
      <p:ext uri="{BB962C8B-B14F-4D97-AF65-F5344CB8AC3E}">
        <p14:creationId xmlns:p14="http://schemas.microsoft.com/office/powerpoint/2010/main" val="11125225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Robert </a:t>
            </a:r>
            <a:r>
              <a:rPr lang="en-US" dirty="0" err="1" smtClean="0"/>
              <a:t>Mundell</a:t>
            </a:r>
            <a:r>
              <a:rPr lang="en-US" dirty="0" smtClean="0"/>
              <a:t> born 1932 in Canada. He was one of the founders of Supply Side economics. Studied</a:t>
            </a:r>
            <a:r>
              <a:rPr lang="en-US" baseline="0" dirty="0" smtClean="0"/>
              <a:t> Canadian economic </a:t>
            </a:r>
            <a:r>
              <a:rPr lang="en-US" baseline="0" dirty="0" err="1" smtClean="0"/>
              <a:t>probs</a:t>
            </a:r>
            <a:r>
              <a:rPr lang="en-US" baseline="0" dirty="0" smtClean="0"/>
              <a:t> in the ‘60’s.  His work became known in crises of the 80’s and 90’s and he was given the Nobel </a:t>
            </a:r>
            <a:r>
              <a:rPr lang="en-US" baseline="0" dirty="0" err="1" smtClean="0"/>
              <a:t>Mem</a:t>
            </a:r>
            <a:r>
              <a:rPr lang="en-US" baseline="0" dirty="0" smtClean="0"/>
              <a:t>. Prize in Economics 1999.</a:t>
            </a:r>
            <a:r>
              <a:rPr lang="en-US" dirty="0" smtClean="0"/>
              <a:t> </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35</a:t>
            </a:fld>
            <a:endParaRPr lang="en-US"/>
          </a:p>
        </p:txBody>
      </p:sp>
    </p:spTree>
    <p:extLst>
      <p:ext uri="{BB962C8B-B14F-4D97-AF65-F5344CB8AC3E}">
        <p14:creationId xmlns:p14="http://schemas.microsoft.com/office/powerpoint/2010/main" val="30722319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assuming the European countries do not want to give up Democracy, they must either choose political</a:t>
            </a:r>
            <a:r>
              <a:rPr lang="en-US" baseline="0" dirty="0" smtClean="0"/>
              <a:t> integration or economic disintegration.  </a:t>
            </a:r>
            <a:r>
              <a:rPr lang="en-US" dirty="0" err="1" smtClean="0"/>
              <a:t>Dani</a:t>
            </a:r>
            <a:r>
              <a:rPr lang="en-US" dirty="0" smtClean="0"/>
              <a:t> </a:t>
            </a:r>
            <a:r>
              <a:rPr lang="en-US" dirty="0" err="1" smtClean="0"/>
              <a:t>Rodrik</a:t>
            </a:r>
            <a:r>
              <a:rPr lang="en-US" dirty="0" smtClean="0"/>
              <a:t> teaches economics at Harvard. </a:t>
            </a:r>
            <a:r>
              <a:rPr lang="en-US" b="1" dirty="0" smtClean="0">
                <a:effectLst/>
              </a:rPr>
              <a:t>Ashok </a:t>
            </a:r>
            <a:r>
              <a:rPr lang="en-US" b="1" dirty="0" err="1" smtClean="0">
                <a:effectLst/>
              </a:rPr>
              <a:t>Bardhan</a:t>
            </a:r>
            <a:r>
              <a:rPr lang="en-US" dirty="0" smtClean="0">
                <a:effectLst/>
              </a:rPr>
              <a:t> is a Senior Research Associate at the Haas School of Business, UC Berkeley.</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36</a:t>
            </a:fld>
            <a:endParaRPr lang="en-US"/>
          </a:p>
        </p:txBody>
      </p:sp>
    </p:spTree>
    <p:extLst>
      <p:ext uri="{BB962C8B-B14F-4D97-AF65-F5344CB8AC3E}">
        <p14:creationId xmlns:p14="http://schemas.microsoft.com/office/powerpoint/2010/main" val="19581306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Galbraith’s Correlations.  LBJ School of Public Affairs, U. of Texas, Austin.</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37</a:t>
            </a:fld>
            <a:endParaRPr lang="en-US"/>
          </a:p>
        </p:txBody>
      </p:sp>
    </p:spTree>
    <p:extLst>
      <p:ext uri="{BB962C8B-B14F-4D97-AF65-F5344CB8AC3E}">
        <p14:creationId xmlns:p14="http://schemas.microsoft.com/office/powerpoint/2010/main" val="29058769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58F754-C054-4DEA-8130-2C6D81F69ACE}" type="slidenum">
              <a:rPr lang="en-US" smtClean="0"/>
              <a:t>38</a:t>
            </a:fld>
            <a:endParaRPr lang="en-US"/>
          </a:p>
        </p:txBody>
      </p:sp>
    </p:spTree>
    <p:extLst>
      <p:ext uri="{BB962C8B-B14F-4D97-AF65-F5344CB8AC3E}">
        <p14:creationId xmlns:p14="http://schemas.microsoft.com/office/powerpoint/2010/main" val="14416467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e.g. – p.291 refers to studies by Harris-</a:t>
            </a:r>
            <a:r>
              <a:rPr lang="en-US" dirty="0" err="1" smtClean="0"/>
              <a:t>Todaro</a:t>
            </a:r>
            <a:r>
              <a:rPr lang="en-US" dirty="0" smtClean="0"/>
              <a:t> and </a:t>
            </a:r>
            <a:r>
              <a:rPr lang="en-US" dirty="0" err="1" smtClean="0"/>
              <a:t>Meidner-Rehn</a:t>
            </a:r>
            <a:r>
              <a:rPr lang="en-US" dirty="0" smtClean="0"/>
              <a:t>.</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39</a:t>
            </a:fld>
            <a:endParaRPr lang="en-US"/>
          </a:p>
        </p:txBody>
      </p:sp>
    </p:spTree>
    <p:extLst>
      <p:ext uri="{BB962C8B-B14F-4D97-AF65-F5344CB8AC3E}">
        <p14:creationId xmlns:p14="http://schemas.microsoft.com/office/powerpoint/2010/main" val="21888082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50 person-years of epidemiology.  RW</a:t>
            </a:r>
            <a:r>
              <a:rPr lang="en-US" baseline="0" dirty="0" smtClean="0"/>
              <a:t> retired in 2008, published </a:t>
            </a:r>
            <a:r>
              <a:rPr lang="en-US" u="sng" baseline="0" dirty="0" smtClean="0"/>
              <a:t>TSL</a:t>
            </a:r>
            <a:r>
              <a:rPr lang="en-US" u="none" baseline="0" dirty="0" smtClean="0"/>
              <a:t> in 2009.  </a:t>
            </a:r>
            <a:endParaRPr lang="en-US" u="none" dirty="0"/>
          </a:p>
        </p:txBody>
      </p:sp>
      <p:sp>
        <p:nvSpPr>
          <p:cNvPr id="4" name="Slide Number Placeholder 3"/>
          <p:cNvSpPr>
            <a:spLocks noGrp="1"/>
          </p:cNvSpPr>
          <p:nvPr>
            <p:ph type="sldNum" sz="quarter" idx="10"/>
          </p:nvPr>
        </p:nvSpPr>
        <p:spPr/>
        <p:txBody>
          <a:bodyPr/>
          <a:lstStyle/>
          <a:p>
            <a:fld id="{6858F754-C054-4DEA-8130-2C6D81F69ACE}" type="slidenum">
              <a:rPr lang="en-US" smtClean="0"/>
              <a:t>40</a:t>
            </a:fld>
            <a:endParaRPr lang="en-US"/>
          </a:p>
        </p:txBody>
      </p:sp>
    </p:spTree>
    <p:extLst>
      <p:ext uri="{BB962C8B-B14F-4D97-AF65-F5344CB8AC3E}">
        <p14:creationId xmlns:p14="http://schemas.microsoft.com/office/powerpoint/2010/main" val="42227520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way understated for wealth,</a:t>
            </a:r>
            <a:r>
              <a:rPr lang="en-US" baseline="0" dirty="0" smtClean="0"/>
              <a:t> must be income!</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41</a:t>
            </a:fld>
            <a:endParaRPr lang="en-US"/>
          </a:p>
        </p:txBody>
      </p:sp>
    </p:spTree>
    <p:extLst>
      <p:ext uri="{BB962C8B-B14F-4D97-AF65-F5344CB8AC3E}">
        <p14:creationId xmlns:p14="http://schemas.microsoft.com/office/powerpoint/2010/main" val="42111350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58F754-C054-4DEA-8130-2C6D81F69ACE}" type="slidenum">
              <a:rPr lang="en-US" smtClean="0"/>
              <a:t>42</a:t>
            </a:fld>
            <a:endParaRPr lang="en-US"/>
          </a:p>
        </p:txBody>
      </p:sp>
    </p:spTree>
    <p:extLst>
      <p:ext uri="{BB962C8B-B14F-4D97-AF65-F5344CB8AC3E}">
        <p14:creationId xmlns:p14="http://schemas.microsoft.com/office/powerpoint/2010/main" val="937633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58F754-C054-4DEA-8130-2C6D81F69ACE}" type="slidenum">
              <a:rPr lang="en-US" smtClean="0"/>
              <a:t>43</a:t>
            </a:fld>
            <a:endParaRPr lang="en-US"/>
          </a:p>
        </p:txBody>
      </p:sp>
    </p:spTree>
    <p:extLst>
      <p:ext uri="{BB962C8B-B14F-4D97-AF65-F5344CB8AC3E}">
        <p14:creationId xmlns:p14="http://schemas.microsoft.com/office/powerpoint/2010/main" val="29909098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58F754-C054-4DEA-8130-2C6D81F69ACE}" type="slidenum">
              <a:rPr lang="en-US" smtClean="0"/>
              <a:t>44</a:t>
            </a:fld>
            <a:endParaRPr lang="en-US"/>
          </a:p>
        </p:txBody>
      </p:sp>
    </p:spTree>
    <p:extLst>
      <p:ext uri="{BB962C8B-B14F-4D97-AF65-F5344CB8AC3E}">
        <p14:creationId xmlns:p14="http://schemas.microsoft.com/office/powerpoint/2010/main" val="33066872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the lowest death rate in England is higher than the highest in Sweden.</a:t>
            </a:r>
            <a:r>
              <a:rPr lang="en-US" baseline="0" dirty="0" smtClean="0"/>
              <a:t>  Similar studies with U.S. are even higher.  The point is that greater equality is good for everyone, not just the poor.  Data is old.  Cf. pp. 175 – 182.</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45</a:t>
            </a:fld>
            <a:endParaRPr lang="en-US"/>
          </a:p>
        </p:txBody>
      </p:sp>
    </p:spTree>
    <p:extLst>
      <p:ext uri="{BB962C8B-B14F-4D97-AF65-F5344CB8AC3E}">
        <p14:creationId xmlns:p14="http://schemas.microsoft.com/office/powerpoint/2010/main" val="3718957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Forex</a:t>
            </a:r>
            <a:r>
              <a:rPr lang="en-US" dirty="0" smtClean="0"/>
              <a:t>.</a:t>
            </a:r>
            <a:r>
              <a:rPr lang="en-US" baseline="0" dirty="0" smtClean="0"/>
              <a:t>  In 2001 the Financial sector recorded a record of 46% of all corporate profits in the US (Huff Post, 3/30/11). Then a loss and now back to about 1/3</a:t>
            </a:r>
            <a:r>
              <a:rPr lang="en-US" baseline="30000" dirty="0" smtClean="0"/>
              <a:t>rd</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46</a:t>
            </a:fld>
            <a:endParaRPr lang="en-US"/>
          </a:p>
        </p:txBody>
      </p:sp>
    </p:spTree>
    <p:extLst>
      <p:ext uri="{BB962C8B-B14F-4D97-AF65-F5344CB8AC3E}">
        <p14:creationId xmlns:p14="http://schemas.microsoft.com/office/powerpoint/2010/main" val="29326527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data reflects 2007 (before the chaos).</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47</a:t>
            </a:fld>
            <a:endParaRPr lang="en-US"/>
          </a:p>
        </p:txBody>
      </p:sp>
    </p:spTree>
    <p:extLst>
      <p:ext uri="{BB962C8B-B14F-4D97-AF65-F5344CB8AC3E}">
        <p14:creationId xmlns:p14="http://schemas.microsoft.com/office/powerpoint/2010/main" val="6285881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 at</a:t>
            </a:r>
            <a:r>
              <a:rPr lang="en-US" baseline="0" dirty="0" smtClean="0"/>
              <a:t> the bottom two lines.</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48</a:t>
            </a:fld>
            <a:endParaRPr lang="en-US"/>
          </a:p>
        </p:txBody>
      </p:sp>
    </p:spTree>
    <p:extLst>
      <p:ext uri="{BB962C8B-B14F-4D97-AF65-F5344CB8AC3E}">
        <p14:creationId xmlns:p14="http://schemas.microsoft.com/office/powerpoint/2010/main" val="31820245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makes it even worse.  (net</a:t>
            </a:r>
            <a:r>
              <a:rPr lang="en-US" baseline="0" dirty="0" smtClean="0"/>
              <a:t> worth here includes houses).</a:t>
            </a:r>
            <a:endParaRPr lang="en-US" dirty="0"/>
          </a:p>
        </p:txBody>
      </p:sp>
      <p:sp>
        <p:nvSpPr>
          <p:cNvPr id="4" name="Slide Number Placeholder 3"/>
          <p:cNvSpPr>
            <a:spLocks noGrp="1"/>
          </p:cNvSpPr>
          <p:nvPr>
            <p:ph type="sldNum" sz="quarter" idx="10"/>
          </p:nvPr>
        </p:nvSpPr>
        <p:spPr/>
        <p:txBody>
          <a:bodyPr/>
          <a:lstStyle/>
          <a:p>
            <a:fld id="{6858F754-C054-4DEA-8130-2C6D81F69ACE}" type="slidenum">
              <a:rPr lang="en-US" smtClean="0"/>
              <a:t>49</a:t>
            </a:fld>
            <a:endParaRPr lang="en-US"/>
          </a:p>
        </p:txBody>
      </p:sp>
    </p:spTree>
    <p:extLst>
      <p:ext uri="{BB962C8B-B14F-4D97-AF65-F5344CB8AC3E}">
        <p14:creationId xmlns:p14="http://schemas.microsoft.com/office/powerpoint/2010/main" val="1060700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71" y="2129896"/>
            <a:ext cx="7773458" cy="1471083"/>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65" y="3886729"/>
            <a:ext cx="6400271" cy="1751542"/>
          </a:xfrm>
        </p:spPr>
        <p:txBody>
          <a:bodyPr/>
          <a:lstStyle>
            <a:lvl1pPr marL="0" indent="0" algn="ctr">
              <a:buNone/>
              <a:defRPr/>
            </a:lvl1pPr>
            <a:lvl2pPr marL="380985" indent="0" algn="ctr">
              <a:buNone/>
              <a:defRPr/>
            </a:lvl2pPr>
            <a:lvl3pPr marL="761970" indent="0" algn="ctr">
              <a:buNone/>
              <a:defRPr/>
            </a:lvl3pPr>
            <a:lvl4pPr marL="1142954" indent="0" algn="ctr">
              <a:buNone/>
              <a:defRPr/>
            </a:lvl4pPr>
            <a:lvl5pPr marL="1523939" indent="0" algn="ctr">
              <a:buNone/>
              <a:defRPr/>
            </a:lvl5pPr>
            <a:lvl6pPr marL="1904924" indent="0" algn="ctr">
              <a:buNone/>
              <a:defRPr/>
            </a:lvl6pPr>
            <a:lvl7pPr marL="2285909" indent="0" algn="ctr">
              <a:buNone/>
              <a:defRPr/>
            </a:lvl7pPr>
            <a:lvl8pPr marL="2666893" indent="0" algn="ctr">
              <a:buNone/>
              <a:defRPr/>
            </a:lvl8pPr>
            <a:lvl9pPr marL="3047878"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5176B8F-0EC6-4544-BA5A-89B404625FB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28211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A046AB2-0FF0-43C7-82F8-0254F901AD3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83696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636"/>
            <a:ext cx="7772136" cy="1362604"/>
          </a:xfrm>
        </p:spPr>
        <p:txBody>
          <a:bodyPr anchor="t"/>
          <a:lstStyle>
            <a:lvl1pPr algn="l">
              <a:defRPr sz="33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449"/>
            <a:ext cx="7772136" cy="1500188"/>
          </a:xfrm>
        </p:spPr>
        <p:txBody>
          <a:bodyPr anchor="b"/>
          <a:lstStyle>
            <a:lvl1pPr marL="0" indent="0">
              <a:buNone/>
              <a:defRPr sz="1700"/>
            </a:lvl1pPr>
            <a:lvl2pPr marL="380985" indent="0">
              <a:buNone/>
              <a:defRPr sz="1500"/>
            </a:lvl2pPr>
            <a:lvl3pPr marL="761970" indent="0">
              <a:buNone/>
              <a:defRPr sz="1300"/>
            </a:lvl3pPr>
            <a:lvl4pPr marL="1142954" indent="0">
              <a:buNone/>
              <a:defRPr sz="1200"/>
            </a:lvl4pPr>
            <a:lvl5pPr marL="1523939" indent="0">
              <a:buNone/>
              <a:defRPr sz="1200"/>
            </a:lvl5pPr>
            <a:lvl6pPr marL="1904924" indent="0">
              <a:buNone/>
              <a:defRPr sz="1200"/>
            </a:lvl6pPr>
            <a:lvl7pPr marL="2285909" indent="0">
              <a:buNone/>
              <a:defRPr sz="1200"/>
            </a:lvl7pPr>
            <a:lvl8pPr marL="2666893" indent="0">
              <a:buNone/>
              <a:defRPr sz="1200"/>
            </a:lvl8pPr>
            <a:lvl9pPr marL="3047878" indent="0">
              <a:buNone/>
              <a:defRPr sz="12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56AE903-9A61-4E20-AA4C-44539B6621C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93349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6595" y="1980407"/>
            <a:ext cx="3821906" cy="4115593"/>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5500" y="1980407"/>
            <a:ext cx="3821907" cy="4115593"/>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B369271-2362-4B66-B30B-E4DC6C24342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91404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729" y="275167"/>
            <a:ext cx="8228542"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729" y="1534583"/>
            <a:ext cx="4040188" cy="640292"/>
          </a:xfrm>
        </p:spPr>
        <p:txBody>
          <a:bodyPr anchor="b"/>
          <a:lstStyle>
            <a:lvl1pPr marL="0" indent="0">
              <a:buNone/>
              <a:defRPr sz="2000" b="1"/>
            </a:lvl1pPr>
            <a:lvl2pPr marL="380985" indent="0">
              <a:buNone/>
              <a:defRPr sz="1700" b="1"/>
            </a:lvl2pPr>
            <a:lvl3pPr marL="761970" indent="0">
              <a:buNone/>
              <a:defRPr sz="1500" b="1"/>
            </a:lvl3pPr>
            <a:lvl4pPr marL="1142954" indent="0">
              <a:buNone/>
              <a:defRPr sz="1300" b="1"/>
            </a:lvl4pPr>
            <a:lvl5pPr marL="1523939" indent="0">
              <a:buNone/>
              <a:defRPr sz="1300" b="1"/>
            </a:lvl5pPr>
            <a:lvl6pPr marL="1904924" indent="0">
              <a:buNone/>
              <a:defRPr sz="1300" b="1"/>
            </a:lvl6pPr>
            <a:lvl7pPr marL="2285909" indent="0">
              <a:buNone/>
              <a:defRPr sz="1300" b="1"/>
            </a:lvl7pPr>
            <a:lvl8pPr marL="2666893" indent="0">
              <a:buNone/>
              <a:defRPr sz="1300" b="1"/>
            </a:lvl8pPr>
            <a:lvl9pPr marL="3047878"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457729" y="2174875"/>
            <a:ext cx="4040188" cy="3951553"/>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761" y="1534583"/>
            <a:ext cx="4041510" cy="640292"/>
          </a:xfrm>
        </p:spPr>
        <p:txBody>
          <a:bodyPr anchor="b"/>
          <a:lstStyle>
            <a:lvl1pPr marL="0" indent="0">
              <a:buNone/>
              <a:defRPr sz="2000" b="1"/>
            </a:lvl1pPr>
            <a:lvl2pPr marL="380985" indent="0">
              <a:buNone/>
              <a:defRPr sz="1700" b="1"/>
            </a:lvl2pPr>
            <a:lvl3pPr marL="761970" indent="0">
              <a:buNone/>
              <a:defRPr sz="1500" b="1"/>
            </a:lvl3pPr>
            <a:lvl4pPr marL="1142954" indent="0">
              <a:buNone/>
              <a:defRPr sz="1300" b="1"/>
            </a:lvl4pPr>
            <a:lvl5pPr marL="1523939" indent="0">
              <a:buNone/>
              <a:defRPr sz="1300" b="1"/>
            </a:lvl5pPr>
            <a:lvl6pPr marL="1904924" indent="0">
              <a:buNone/>
              <a:defRPr sz="1300" b="1"/>
            </a:lvl6pPr>
            <a:lvl7pPr marL="2285909" indent="0">
              <a:buNone/>
              <a:defRPr sz="1300" b="1"/>
            </a:lvl7pPr>
            <a:lvl8pPr marL="2666893" indent="0">
              <a:buNone/>
              <a:defRPr sz="1300" b="1"/>
            </a:lvl8pPr>
            <a:lvl9pPr marL="3047878"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4644761" y="2174875"/>
            <a:ext cx="4041510" cy="3951553"/>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DD2CDB8-DF40-4086-AF49-F81D742008F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718805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77A361E-27E2-40C3-88E5-EAD72D1BFAD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44991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E67C0AB-E321-4BB4-BA56-D75C8CB41A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47036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729" y="272521"/>
            <a:ext cx="3008313" cy="1162844"/>
          </a:xfrm>
        </p:spPr>
        <p:txBody>
          <a:bodyPr anchor="b"/>
          <a:lstStyle>
            <a:lvl1pPr algn="l">
              <a:defRPr sz="1700" b="1"/>
            </a:lvl1pPr>
          </a:lstStyle>
          <a:p>
            <a:r>
              <a:rPr lang="en-US" smtClean="0"/>
              <a:t>Click to edit Master title style</a:t>
            </a:r>
            <a:endParaRPr lang="en-US"/>
          </a:p>
        </p:txBody>
      </p:sp>
      <p:sp>
        <p:nvSpPr>
          <p:cNvPr id="3" name="Content Placeholder 2"/>
          <p:cNvSpPr>
            <a:spLocks noGrp="1"/>
          </p:cNvSpPr>
          <p:nvPr>
            <p:ph idx="1"/>
          </p:nvPr>
        </p:nvSpPr>
        <p:spPr>
          <a:xfrm>
            <a:off x="3574521" y="272521"/>
            <a:ext cx="5111750" cy="5853907"/>
          </a:xfrm>
        </p:spPr>
        <p:txBody>
          <a:bodyPr/>
          <a:lstStyle>
            <a:lvl1pPr>
              <a:defRPr sz="2700"/>
            </a:lvl1pPr>
            <a:lvl2pPr>
              <a:defRPr sz="23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729" y="1435365"/>
            <a:ext cx="3008313" cy="4691063"/>
          </a:xfrm>
        </p:spPr>
        <p:txBody>
          <a:bodyPr/>
          <a:lstStyle>
            <a:lvl1pPr marL="0" indent="0">
              <a:buNone/>
              <a:defRPr sz="1200"/>
            </a:lvl1pPr>
            <a:lvl2pPr marL="380985" indent="0">
              <a:buNone/>
              <a:defRPr sz="1000"/>
            </a:lvl2pPr>
            <a:lvl3pPr marL="761970" indent="0">
              <a:buNone/>
              <a:defRPr sz="800"/>
            </a:lvl3pPr>
            <a:lvl4pPr marL="1142954" indent="0">
              <a:buNone/>
              <a:defRPr sz="700"/>
            </a:lvl4pPr>
            <a:lvl5pPr marL="1523939" indent="0">
              <a:buNone/>
              <a:defRPr sz="700"/>
            </a:lvl5pPr>
            <a:lvl6pPr marL="1904924" indent="0">
              <a:buNone/>
              <a:defRPr sz="700"/>
            </a:lvl6pPr>
            <a:lvl7pPr marL="2285909" indent="0">
              <a:buNone/>
              <a:defRPr sz="700"/>
            </a:lvl7pPr>
            <a:lvl8pPr marL="2666893" indent="0">
              <a:buNone/>
              <a:defRPr sz="700"/>
            </a:lvl8pPr>
            <a:lvl9pPr marL="3047878"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3227D58-331A-4E3F-BA65-84566C1DBE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64966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553" y="4800865"/>
            <a:ext cx="5486135" cy="566208"/>
          </a:xfrm>
        </p:spPr>
        <p:txBody>
          <a:bodyPr anchor="b"/>
          <a:lstStyle>
            <a:lvl1pPr algn="l">
              <a:defRPr sz="1700" b="1"/>
            </a:lvl1pPr>
          </a:lstStyle>
          <a:p>
            <a:r>
              <a:rPr lang="en-US" smtClean="0"/>
              <a:t>Click to edit Master title style</a:t>
            </a:r>
            <a:endParaRPr lang="en-US"/>
          </a:p>
        </p:txBody>
      </p:sp>
      <p:sp>
        <p:nvSpPr>
          <p:cNvPr id="3" name="Picture Placeholder 2"/>
          <p:cNvSpPr>
            <a:spLocks noGrp="1"/>
          </p:cNvSpPr>
          <p:nvPr>
            <p:ph type="pic" idx="1"/>
          </p:nvPr>
        </p:nvSpPr>
        <p:spPr>
          <a:xfrm>
            <a:off x="1792553" y="612511"/>
            <a:ext cx="5486135" cy="4115593"/>
          </a:xfrm>
        </p:spPr>
        <p:txBody>
          <a:bodyPr/>
          <a:lstStyle>
            <a:lvl1pPr marL="0" indent="0">
              <a:buNone/>
              <a:defRPr sz="2700"/>
            </a:lvl1pPr>
            <a:lvl2pPr marL="380985" indent="0">
              <a:buNone/>
              <a:defRPr sz="2300"/>
            </a:lvl2pPr>
            <a:lvl3pPr marL="761970" indent="0">
              <a:buNone/>
              <a:defRPr sz="2000"/>
            </a:lvl3pPr>
            <a:lvl4pPr marL="1142954" indent="0">
              <a:buNone/>
              <a:defRPr sz="1700"/>
            </a:lvl4pPr>
            <a:lvl5pPr marL="1523939" indent="0">
              <a:buNone/>
              <a:defRPr sz="1700"/>
            </a:lvl5pPr>
            <a:lvl6pPr marL="1904924" indent="0">
              <a:buNone/>
              <a:defRPr sz="1700"/>
            </a:lvl6pPr>
            <a:lvl7pPr marL="2285909" indent="0">
              <a:buNone/>
              <a:defRPr sz="1700"/>
            </a:lvl7pPr>
            <a:lvl8pPr marL="2666893" indent="0">
              <a:buNone/>
              <a:defRPr sz="1700"/>
            </a:lvl8pPr>
            <a:lvl9pPr marL="3047878" indent="0">
              <a:buNone/>
              <a:defRPr sz="1700"/>
            </a:lvl9pPr>
          </a:lstStyle>
          <a:p>
            <a:endParaRPr lang="en-US"/>
          </a:p>
        </p:txBody>
      </p:sp>
      <p:sp>
        <p:nvSpPr>
          <p:cNvPr id="4" name="Text Placeholder 3"/>
          <p:cNvSpPr>
            <a:spLocks noGrp="1"/>
          </p:cNvSpPr>
          <p:nvPr>
            <p:ph type="body" sz="half" idx="2"/>
          </p:nvPr>
        </p:nvSpPr>
        <p:spPr>
          <a:xfrm>
            <a:off x="1792553" y="5367074"/>
            <a:ext cx="5486135" cy="805656"/>
          </a:xfrm>
        </p:spPr>
        <p:txBody>
          <a:bodyPr/>
          <a:lstStyle>
            <a:lvl1pPr marL="0" indent="0">
              <a:buNone/>
              <a:defRPr sz="1200"/>
            </a:lvl1pPr>
            <a:lvl2pPr marL="380985" indent="0">
              <a:buNone/>
              <a:defRPr sz="1000"/>
            </a:lvl2pPr>
            <a:lvl3pPr marL="761970" indent="0">
              <a:buNone/>
              <a:defRPr sz="800"/>
            </a:lvl3pPr>
            <a:lvl4pPr marL="1142954" indent="0">
              <a:buNone/>
              <a:defRPr sz="700"/>
            </a:lvl4pPr>
            <a:lvl5pPr marL="1523939" indent="0">
              <a:buNone/>
              <a:defRPr sz="700"/>
            </a:lvl5pPr>
            <a:lvl6pPr marL="1904924" indent="0">
              <a:buNone/>
              <a:defRPr sz="700"/>
            </a:lvl6pPr>
            <a:lvl7pPr marL="2285909" indent="0">
              <a:buNone/>
              <a:defRPr sz="700"/>
            </a:lvl7pPr>
            <a:lvl8pPr marL="2666893" indent="0">
              <a:buNone/>
              <a:defRPr sz="700"/>
            </a:lvl8pPr>
            <a:lvl9pPr marL="3047878"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F7E7B15-F2DC-43CD-9FD7-2FAA5DD307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51741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0332F3A-9C45-4663-AB4B-7075C2BCFD1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858199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365" y="609865"/>
            <a:ext cx="1942042" cy="548613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6595" y="609865"/>
            <a:ext cx="5701771" cy="548613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B2CB24A-BB28-4595-818E-951F2A1D238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19670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6594" y="609865"/>
            <a:ext cx="777081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6594" y="1980407"/>
            <a:ext cx="7770813" cy="4115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6594" y="6248136"/>
            <a:ext cx="1903677" cy="457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defTabSz="914099">
              <a:defRPr sz="1400"/>
            </a:lvl1pPr>
          </a:lstStyle>
          <a:p>
            <a:pPr fontAlgn="base">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123407" y="6248136"/>
            <a:ext cx="2897188" cy="457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lgn="ctr" defTabSz="914099">
              <a:defRPr sz="1400"/>
            </a:lvl1pPr>
          </a:lstStyle>
          <a:p>
            <a:pPr fontAlgn="base">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6553729" y="6248136"/>
            <a:ext cx="1903678" cy="457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lgn="r" defTabSz="914099">
              <a:defRPr sz="1400"/>
            </a:lvl1pPr>
          </a:lstStyle>
          <a:p>
            <a:pPr fontAlgn="base">
              <a:spcBef>
                <a:spcPct val="0"/>
              </a:spcBef>
              <a:spcAft>
                <a:spcPct val="0"/>
              </a:spcAft>
            </a:pPr>
            <a:fld id="{2F1FC096-6490-4F5D-8BCF-491C12F59E36}"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3795258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099" rtl="0" fontAlgn="base">
        <a:spcBef>
          <a:spcPct val="0"/>
        </a:spcBef>
        <a:spcAft>
          <a:spcPct val="0"/>
        </a:spcAft>
        <a:defRPr sz="4500">
          <a:solidFill>
            <a:schemeClr val="tx2"/>
          </a:solidFill>
          <a:latin typeface="+mj-lt"/>
          <a:ea typeface="+mj-ea"/>
          <a:cs typeface="+mj-cs"/>
        </a:defRPr>
      </a:lvl1pPr>
      <a:lvl2pPr algn="ctr" defTabSz="914099" rtl="0" fontAlgn="base">
        <a:spcBef>
          <a:spcPct val="0"/>
        </a:spcBef>
        <a:spcAft>
          <a:spcPct val="0"/>
        </a:spcAft>
        <a:defRPr sz="4500">
          <a:solidFill>
            <a:schemeClr val="tx2"/>
          </a:solidFill>
          <a:latin typeface="Times New Roman" pitchFamily="18" charset="0"/>
        </a:defRPr>
      </a:lvl2pPr>
      <a:lvl3pPr algn="ctr" defTabSz="914099" rtl="0" fontAlgn="base">
        <a:spcBef>
          <a:spcPct val="0"/>
        </a:spcBef>
        <a:spcAft>
          <a:spcPct val="0"/>
        </a:spcAft>
        <a:defRPr sz="4500">
          <a:solidFill>
            <a:schemeClr val="tx2"/>
          </a:solidFill>
          <a:latin typeface="Times New Roman" pitchFamily="18" charset="0"/>
        </a:defRPr>
      </a:lvl3pPr>
      <a:lvl4pPr algn="ctr" defTabSz="914099" rtl="0" fontAlgn="base">
        <a:spcBef>
          <a:spcPct val="0"/>
        </a:spcBef>
        <a:spcAft>
          <a:spcPct val="0"/>
        </a:spcAft>
        <a:defRPr sz="4500">
          <a:solidFill>
            <a:schemeClr val="tx2"/>
          </a:solidFill>
          <a:latin typeface="Times New Roman" pitchFamily="18" charset="0"/>
        </a:defRPr>
      </a:lvl4pPr>
      <a:lvl5pPr algn="ctr" defTabSz="914099" rtl="0" fontAlgn="base">
        <a:spcBef>
          <a:spcPct val="0"/>
        </a:spcBef>
        <a:spcAft>
          <a:spcPct val="0"/>
        </a:spcAft>
        <a:defRPr sz="4500">
          <a:solidFill>
            <a:schemeClr val="tx2"/>
          </a:solidFill>
          <a:latin typeface="Times New Roman" pitchFamily="18" charset="0"/>
        </a:defRPr>
      </a:lvl5pPr>
      <a:lvl6pPr marL="380985" algn="ctr" defTabSz="914099" rtl="0" fontAlgn="base">
        <a:spcBef>
          <a:spcPct val="0"/>
        </a:spcBef>
        <a:spcAft>
          <a:spcPct val="0"/>
        </a:spcAft>
        <a:defRPr sz="4500">
          <a:solidFill>
            <a:schemeClr val="tx2"/>
          </a:solidFill>
          <a:latin typeface="Times New Roman" pitchFamily="18" charset="0"/>
        </a:defRPr>
      </a:lvl6pPr>
      <a:lvl7pPr marL="761970" algn="ctr" defTabSz="914099" rtl="0" fontAlgn="base">
        <a:spcBef>
          <a:spcPct val="0"/>
        </a:spcBef>
        <a:spcAft>
          <a:spcPct val="0"/>
        </a:spcAft>
        <a:defRPr sz="4500">
          <a:solidFill>
            <a:schemeClr val="tx2"/>
          </a:solidFill>
          <a:latin typeface="Times New Roman" pitchFamily="18" charset="0"/>
        </a:defRPr>
      </a:lvl7pPr>
      <a:lvl8pPr marL="1142954" algn="ctr" defTabSz="914099" rtl="0" fontAlgn="base">
        <a:spcBef>
          <a:spcPct val="0"/>
        </a:spcBef>
        <a:spcAft>
          <a:spcPct val="0"/>
        </a:spcAft>
        <a:defRPr sz="4500">
          <a:solidFill>
            <a:schemeClr val="tx2"/>
          </a:solidFill>
          <a:latin typeface="Times New Roman" pitchFamily="18" charset="0"/>
        </a:defRPr>
      </a:lvl8pPr>
      <a:lvl9pPr marL="1523939" algn="ctr" defTabSz="914099" rtl="0" fontAlgn="base">
        <a:spcBef>
          <a:spcPct val="0"/>
        </a:spcBef>
        <a:spcAft>
          <a:spcPct val="0"/>
        </a:spcAft>
        <a:defRPr sz="4500">
          <a:solidFill>
            <a:schemeClr val="tx2"/>
          </a:solidFill>
          <a:latin typeface="Times New Roman" pitchFamily="18" charset="0"/>
        </a:defRPr>
      </a:lvl9pPr>
    </p:titleStyle>
    <p:bodyStyle>
      <a:lvl1pPr marL="341299" indent="-341299" algn="l" defTabSz="914099" rtl="0" fontAlgn="base">
        <a:spcBef>
          <a:spcPct val="20000"/>
        </a:spcBef>
        <a:spcAft>
          <a:spcPct val="0"/>
        </a:spcAft>
        <a:buChar char="•"/>
        <a:defRPr sz="3200">
          <a:solidFill>
            <a:schemeClr val="tx1"/>
          </a:solidFill>
          <a:latin typeface="+mn-lt"/>
          <a:ea typeface="+mn-ea"/>
          <a:cs typeface="+mn-cs"/>
        </a:defRPr>
      </a:lvl1pPr>
      <a:lvl2pPr marL="743449" indent="-287062" algn="l" defTabSz="914099" rtl="0" fontAlgn="base">
        <a:spcBef>
          <a:spcPct val="20000"/>
        </a:spcBef>
        <a:spcAft>
          <a:spcPct val="0"/>
        </a:spcAft>
        <a:buChar char="–"/>
        <a:defRPr sz="2800">
          <a:solidFill>
            <a:schemeClr val="tx1"/>
          </a:solidFill>
          <a:latin typeface="+mn-lt"/>
        </a:defRPr>
      </a:lvl2pPr>
      <a:lvl3pPr marL="1142954" indent="-228856" algn="l" defTabSz="914099" rtl="0" fontAlgn="base">
        <a:spcBef>
          <a:spcPct val="20000"/>
        </a:spcBef>
        <a:spcAft>
          <a:spcPct val="0"/>
        </a:spcAft>
        <a:buChar char="•"/>
        <a:defRPr sz="2300">
          <a:solidFill>
            <a:schemeClr val="tx1"/>
          </a:solidFill>
          <a:latin typeface="+mn-lt"/>
        </a:defRPr>
      </a:lvl3pPr>
      <a:lvl4pPr marL="1599343" indent="-228856" algn="l" defTabSz="914099" rtl="0" fontAlgn="base">
        <a:spcBef>
          <a:spcPct val="20000"/>
        </a:spcBef>
        <a:spcAft>
          <a:spcPct val="0"/>
        </a:spcAft>
        <a:buChar char="–"/>
        <a:defRPr sz="2000">
          <a:solidFill>
            <a:schemeClr val="tx1"/>
          </a:solidFill>
          <a:latin typeface="+mn-lt"/>
        </a:defRPr>
      </a:lvl4pPr>
      <a:lvl5pPr marL="2057054" indent="-228856" algn="l" defTabSz="914099" rtl="0" fontAlgn="base">
        <a:spcBef>
          <a:spcPct val="20000"/>
        </a:spcBef>
        <a:spcAft>
          <a:spcPct val="0"/>
        </a:spcAft>
        <a:buChar char="»"/>
        <a:defRPr sz="2000">
          <a:solidFill>
            <a:schemeClr val="tx1"/>
          </a:solidFill>
          <a:latin typeface="+mn-lt"/>
        </a:defRPr>
      </a:lvl5pPr>
      <a:lvl6pPr marL="2438038" indent="-228856" algn="l" defTabSz="914099" rtl="0" fontAlgn="base">
        <a:spcBef>
          <a:spcPct val="20000"/>
        </a:spcBef>
        <a:spcAft>
          <a:spcPct val="0"/>
        </a:spcAft>
        <a:buChar char="»"/>
        <a:defRPr sz="2000">
          <a:solidFill>
            <a:schemeClr val="tx1"/>
          </a:solidFill>
          <a:latin typeface="+mn-lt"/>
        </a:defRPr>
      </a:lvl6pPr>
      <a:lvl7pPr marL="2819023" indent="-228856" algn="l" defTabSz="914099" rtl="0" fontAlgn="base">
        <a:spcBef>
          <a:spcPct val="20000"/>
        </a:spcBef>
        <a:spcAft>
          <a:spcPct val="0"/>
        </a:spcAft>
        <a:buChar char="»"/>
        <a:defRPr sz="2000">
          <a:solidFill>
            <a:schemeClr val="tx1"/>
          </a:solidFill>
          <a:latin typeface="+mn-lt"/>
        </a:defRPr>
      </a:lvl7pPr>
      <a:lvl8pPr marL="3200008" indent="-228856" algn="l" defTabSz="914099" rtl="0" fontAlgn="base">
        <a:spcBef>
          <a:spcPct val="20000"/>
        </a:spcBef>
        <a:spcAft>
          <a:spcPct val="0"/>
        </a:spcAft>
        <a:buChar char="»"/>
        <a:defRPr sz="2000">
          <a:solidFill>
            <a:schemeClr val="tx1"/>
          </a:solidFill>
          <a:latin typeface="+mn-lt"/>
        </a:defRPr>
      </a:lvl8pPr>
      <a:lvl9pPr marL="3580993" indent="-228856" algn="l" defTabSz="914099" rtl="0" fontAlgn="base">
        <a:spcBef>
          <a:spcPct val="20000"/>
        </a:spcBef>
        <a:spcAft>
          <a:spcPct val="0"/>
        </a:spcAft>
        <a:buChar char="»"/>
        <a:defRPr sz="2000">
          <a:solidFill>
            <a:schemeClr val="tx1"/>
          </a:solidFill>
          <a:latin typeface="+mn-lt"/>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hyperlink" Target="//upload.wikimedia.org/wikipedia/commons/6/6f/IE_Real_SandP_Prices,_Earnings,_and_Dividends_1871-2006.pn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File:ABS-5302.0-BalancePaymentsInternationalInvestmentPositionAustralia-BalancePaymentsSummary-Original_Quarter-CurrentAccount-A3533808F.sv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File:Cumulative_Current_Account_Balance.pn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Is Capitalism Unstable?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29597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594" y="609865"/>
            <a:ext cx="7770813" cy="761735"/>
          </a:xfrm>
        </p:spPr>
        <p:txBody>
          <a:bodyPr/>
          <a:lstStyle/>
          <a:p>
            <a:r>
              <a:rPr lang="en-US" dirty="0" smtClean="0"/>
              <a:t>What is the Price of Inequality?</a:t>
            </a:r>
            <a:endParaRPr lang="en-US" dirty="0"/>
          </a:p>
        </p:txBody>
      </p:sp>
      <p:sp>
        <p:nvSpPr>
          <p:cNvPr id="3" name="Content Placeholder 2"/>
          <p:cNvSpPr>
            <a:spLocks noGrp="1"/>
          </p:cNvSpPr>
          <p:nvPr>
            <p:ph idx="1"/>
          </p:nvPr>
        </p:nvSpPr>
        <p:spPr>
          <a:xfrm>
            <a:off x="685800" y="1447800"/>
            <a:ext cx="7770813" cy="4115593"/>
          </a:xfrm>
        </p:spPr>
        <p:txBody>
          <a:bodyPr/>
          <a:lstStyle/>
          <a:p>
            <a:r>
              <a:rPr lang="en-US" dirty="0" smtClean="0"/>
              <a:t>The gains at the top are far less than the loses at the bottom and middle.</a:t>
            </a:r>
          </a:p>
          <a:p>
            <a:r>
              <a:rPr lang="en-US" dirty="0" smtClean="0"/>
              <a:t>Slower growth</a:t>
            </a:r>
          </a:p>
          <a:p>
            <a:r>
              <a:rPr lang="en-US" dirty="0" smtClean="0"/>
              <a:t>Lower GDP</a:t>
            </a:r>
          </a:p>
          <a:p>
            <a:r>
              <a:rPr lang="en-US" dirty="0" smtClean="0"/>
              <a:t>More instability</a:t>
            </a:r>
          </a:p>
          <a:p>
            <a:r>
              <a:rPr lang="en-US" dirty="0" smtClean="0"/>
              <a:t>More Unemployment</a:t>
            </a:r>
          </a:p>
          <a:p>
            <a:r>
              <a:rPr lang="en-US" dirty="0" smtClean="0"/>
              <a:t>Weakened Democracy</a:t>
            </a:r>
          </a:p>
          <a:p>
            <a:r>
              <a:rPr lang="en-US" dirty="0" smtClean="0"/>
              <a:t>Diminished sense of fairness and justice</a:t>
            </a:r>
          </a:p>
          <a:p>
            <a:r>
              <a:rPr lang="en-US" dirty="0" smtClean="0"/>
              <a:t>Questioning of our sense of identity</a:t>
            </a:r>
          </a:p>
          <a:p>
            <a:endParaRPr lang="en-US" dirty="0"/>
          </a:p>
        </p:txBody>
      </p:sp>
    </p:spTree>
    <p:extLst>
      <p:ext uri="{BB962C8B-B14F-4D97-AF65-F5344CB8AC3E}">
        <p14:creationId xmlns:p14="http://schemas.microsoft.com/office/powerpoint/2010/main" val="10988344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Arguments Favoring Status Quo</a:t>
            </a:r>
            <a:endParaRPr lang="en-US" dirty="0"/>
          </a:p>
        </p:txBody>
      </p:sp>
      <p:sp>
        <p:nvSpPr>
          <p:cNvPr id="3" name="Content Placeholder 2"/>
          <p:cNvSpPr>
            <a:spLocks noGrp="1"/>
          </p:cNvSpPr>
          <p:nvPr>
            <p:ph idx="1"/>
          </p:nvPr>
        </p:nvSpPr>
        <p:spPr>
          <a:xfrm>
            <a:off x="152400" y="1219200"/>
            <a:ext cx="8915400" cy="4525963"/>
          </a:xfrm>
        </p:spPr>
        <p:txBody>
          <a:bodyPr>
            <a:normAutofit/>
          </a:bodyPr>
          <a:lstStyle/>
          <a:p>
            <a:r>
              <a:rPr lang="en-US" sz="3000" dirty="0" smtClean="0"/>
              <a:t>There is an equality – efficiency tradeoff!</a:t>
            </a:r>
          </a:p>
          <a:p>
            <a:r>
              <a:rPr lang="en-US" sz="3000" dirty="0" smtClean="0"/>
              <a:t>Inequality is the inevitable consequence of any incentive system adopted to make the economy work.</a:t>
            </a:r>
          </a:p>
          <a:p>
            <a:r>
              <a:rPr lang="en-US" sz="3000" dirty="0" smtClean="0"/>
              <a:t>Any redistribution necessarily attenuates incentives.</a:t>
            </a:r>
          </a:p>
          <a:p>
            <a:r>
              <a:rPr lang="en-US" sz="3000" dirty="0" smtClean="0"/>
              <a:t>What we have is equality of opportunity.</a:t>
            </a:r>
          </a:p>
          <a:p>
            <a:r>
              <a:rPr lang="en-US" sz="3000" dirty="0" smtClean="0"/>
              <a:t>Any government interference will result in diminishing tax revenues thus hurting everyone.</a:t>
            </a:r>
            <a:endParaRPr lang="en-US" sz="3000" dirty="0"/>
          </a:p>
        </p:txBody>
      </p:sp>
    </p:spTree>
    <p:extLst>
      <p:ext uri="{BB962C8B-B14F-4D97-AF65-F5344CB8AC3E}">
        <p14:creationId xmlns:p14="http://schemas.microsoft.com/office/powerpoint/2010/main" val="12423297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What is Capitalism?</a:t>
            </a:r>
            <a:endParaRPr lang="en-US" dirty="0"/>
          </a:p>
        </p:txBody>
      </p:sp>
      <p:sp>
        <p:nvSpPr>
          <p:cNvPr id="7" name="Content Placeholder 6"/>
          <p:cNvSpPr>
            <a:spLocks noGrp="1"/>
          </p:cNvSpPr>
          <p:nvPr>
            <p:ph idx="1"/>
          </p:nvPr>
        </p:nvSpPr>
        <p:spPr/>
        <p:txBody>
          <a:bodyPr>
            <a:normAutofit/>
          </a:bodyPr>
          <a:lstStyle/>
          <a:p>
            <a:r>
              <a:rPr lang="en-US" dirty="0" smtClean="0"/>
              <a:t>Webster defined capitalism as “</a:t>
            </a:r>
            <a:r>
              <a:rPr lang="en-US" i="1" u="sng" dirty="0" smtClean="0"/>
              <a:t>an economic system</a:t>
            </a:r>
            <a:r>
              <a:rPr lang="en-US" dirty="0" smtClean="0"/>
              <a:t> characterized by private or corporation ownership of capital goods, by investments that are determined by private decision </a:t>
            </a:r>
            <a:r>
              <a:rPr lang="en-US" i="1" u="sng" dirty="0" smtClean="0"/>
              <a:t>rather than state control</a:t>
            </a:r>
            <a:r>
              <a:rPr lang="en-US" dirty="0" smtClean="0"/>
              <a:t>, and by prices, production, and the distribution of goods that are determined in a free market.”</a:t>
            </a:r>
            <a:endParaRPr lang="en-US" dirty="0"/>
          </a:p>
        </p:txBody>
      </p:sp>
    </p:spTree>
    <p:extLst>
      <p:ext uri="{BB962C8B-B14F-4D97-AF65-F5344CB8AC3E}">
        <p14:creationId xmlns:p14="http://schemas.microsoft.com/office/powerpoint/2010/main" val="21252472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What is Capitalism?</a:t>
            </a:r>
            <a:br>
              <a:rPr lang="en-US" dirty="0" smtClean="0"/>
            </a:br>
            <a:r>
              <a:rPr lang="en-US" sz="2700" dirty="0" smtClean="0"/>
              <a:t>(from Wikipedia)</a:t>
            </a:r>
            <a:endParaRPr lang="en-US" sz="2700" dirty="0"/>
          </a:p>
        </p:txBody>
      </p:sp>
      <p:sp>
        <p:nvSpPr>
          <p:cNvPr id="7" name="Content Placeholder 6"/>
          <p:cNvSpPr>
            <a:spLocks noGrp="1"/>
          </p:cNvSpPr>
          <p:nvPr>
            <p:ph idx="1"/>
          </p:nvPr>
        </p:nvSpPr>
        <p:spPr>
          <a:xfrm>
            <a:off x="457200" y="1447800"/>
            <a:ext cx="8229600" cy="4953000"/>
          </a:xfrm>
        </p:spPr>
        <p:txBody>
          <a:bodyPr>
            <a:normAutofit fontScale="92500"/>
          </a:bodyPr>
          <a:lstStyle/>
          <a:p>
            <a:r>
              <a:rPr lang="en-US" dirty="0" smtClean="0"/>
              <a:t>Capitalism </a:t>
            </a:r>
            <a:r>
              <a:rPr lang="en-US" dirty="0"/>
              <a:t>is defined as </a:t>
            </a:r>
            <a:r>
              <a:rPr lang="en-US" i="1" u="sng" dirty="0"/>
              <a:t>a social and economic system</a:t>
            </a:r>
            <a:r>
              <a:rPr lang="en-US" dirty="0"/>
              <a:t> where capital assets are mainly owned and controlled by private persons, where labor is purchased for money wages, capital gains accrue to private owners, and the price mechanism is utilized to allocate capital goods between uses. </a:t>
            </a:r>
            <a:endParaRPr lang="en-US" dirty="0" smtClean="0"/>
          </a:p>
          <a:p>
            <a:r>
              <a:rPr lang="en-US" dirty="0"/>
              <a:t>The extent to which the price mechanism is used, the degree of competitiveness, and </a:t>
            </a:r>
            <a:r>
              <a:rPr lang="en-US" i="1" u="sng" dirty="0"/>
              <a:t>government intervention in markets</a:t>
            </a:r>
            <a:r>
              <a:rPr lang="en-US" dirty="0"/>
              <a:t> distinguish exact forms of capitalism.</a:t>
            </a:r>
          </a:p>
          <a:p>
            <a:endParaRPr lang="en-US" dirty="0"/>
          </a:p>
        </p:txBody>
      </p:sp>
    </p:spTree>
    <p:extLst>
      <p:ext uri="{BB962C8B-B14F-4D97-AF65-F5344CB8AC3E}">
        <p14:creationId xmlns:p14="http://schemas.microsoft.com/office/powerpoint/2010/main" val="33956896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Capitalism?</a:t>
            </a:r>
            <a:br>
              <a:rPr lang="en-US" dirty="0"/>
            </a:br>
            <a:r>
              <a:rPr lang="en-US" sz="2700" dirty="0"/>
              <a:t>(from Wikipedia)</a:t>
            </a:r>
            <a:endParaRPr lang="en-US" dirty="0"/>
          </a:p>
        </p:txBody>
      </p:sp>
      <p:sp>
        <p:nvSpPr>
          <p:cNvPr id="3" name="Content Placeholder 2"/>
          <p:cNvSpPr>
            <a:spLocks noGrp="1"/>
          </p:cNvSpPr>
          <p:nvPr>
            <p:ph idx="1"/>
          </p:nvPr>
        </p:nvSpPr>
        <p:spPr>
          <a:xfrm>
            <a:off x="457200" y="1371600"/>
            <a:ext cx="8229600" cy="5029200"/>
          </a:xfrm>
        </p:spPr>
        <p:txBody>
          <a:bodyPr>
            <a:normAutofit fontScale="85000" lnSpcReduction="10000"/>
          </a:bodyPr>
          <a:lstStyle/>
          <a:p>
            <a:r>
              <a:rPr lang="en-US" dirty="0"/>
              <a:t>There are different variations of capitalism which have different relationships to markets and the state</a:t>
            </a:r>
            <a:r>
              <a:rPr lang="en-US" dirty="0" smtClean="0"/>
              <a:t>.</a:t>
            </a:r>
          </a:p>
          <a:p>
            <a:pPr lvl="1"/>
            <a:r>
              <a:rPr lang="en-US" dirty="0"/>
              <a:t>In free-market and Laissez-faire forms of capitalism, markets are utilized most extensively with minimal or no regulation over the pricing mechanism</a:t>
            </a:r>
            <a:r>
              <a:rPr lang="en-US" dirty="0" smtClean="0"/>
              <a:t>.</a:t>
            </a:r>
          </a:p>
          <a:p>
            <a:pPr lvl="1"/>
            <a:r>
              <a:rPr lang="en-US" dirty="0"/>
              <a:t>In interventionist and mixed economies, markets continue to play a dominant role but are </a:t>
            </a:r>
            <a:r>
              <a:rPr lang="en-US" i="1" u="sng" dirty="0"/>
              <a:t>regulated to some extent by government in order to correct market failures</a:t>
            </a:r>
            <a:r>
              <a:rPr lang="en-US" dirty="0"/>
              <a:t>, promote social welfare, conserve natural resources, and fund defense and public safety</a:t>
            </a:r>
            <a:r>
              <a:rPr lang="en-US" dirty="0" smtClean="0"/>
              <a:t>.</a:t>
            </a:r>
          </a:p>
          <a:p>
            <a:pPr lvl="1"/>
            <a:r>
              <a:rPr lang="en-US" dirty="0"/>
              <a:t>In state capitalist systems, markets are relied upon the least, with the state relying heavily on state-owned enterprises or indirect economic planning to accumulate capital.</a:t>
            </a:r>
          </a:p>
        </p:txBody>
      </p:sp>
    </p:spTree>
    <p:extLst>
      <p:ext uri="{BB962C8B-B14F-4D97-AF65-F5344CB8AC3E}">
        <p14:creationId xmlns:p14="http://schemas.microsoft.com/office/powerpoint/2010/main" val="2181962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Ideal Capitalism</a:t>
            </a:r>
            <a:endParaRPr lang="en-US" dirty="0"/>
          </a:p>
        </p:txBody>
      </p:sp>
      <p:sp>
        <p:nvSpPr>
          <p:cNvPr id="3" name="Content Placeholder 2"/>
          <p:cNvSpPr>
            <a:spLocks noGrp="1"/>
          </p:cNvSpPr>
          <p:nvPr>
            <p:ph idx="1"/>
          </p:nvPr>
        </p:nvSpPr>
        <p:spPr>
          <a:xfrm>
            <a:off x="381000" y="1600200"/>
            <a:ext cx="8458200" cy="4525963"/>
          </a:xfrm>
        </p:spPr>
        <p:txBody>
          <a:bodyPr>
            <a:normAutofit fontScale="92500"/>
          </a:bodyPr>
          <a:lstStyle/>
          <a:p>
            <a:r>
              <a:rPr lang="en-US" dirty="0" smtClean="0"/>
              <a:t>In this view, Property belongs to citizens, not to governments.  People should be allowed to keep what they earn.</a:t>
            </a:r>
          </a:p>
          <a:p>
            <a:r>
              <a:rPr lang="en-US" dirty="0" smtClean="0"/>
              <a:t>The profit motive should be allowed free reign.</a:t>
            </a:r>
          </a:p>
          <a:p>
            <a:r>
              <a:rPr lang="en-US" dirty="0" smtClean="0"/>
              <a:t>Regulation and taxation, especially progressive taxation, are illegitimate government interventions and lead to a less efficient market place.</a:t>
            </a:r>
          </a:p>
          <a:p>
            <a:r>
              <a:rPr lang="en-US" dirty="0" smtClean="0"/>
              <a:t>“Government is not the solution; government is the problem!”</a:t>
            </a:r>
          </a:p>
          <a:p>
            <a:endParaRPr lang="en-US" dirty="0"/>
          </a:p>
        </p:txBody>
      </p:sp>
    </p:spTree>
    <p:extLst>
      <p:ext uri="{BB962C8B-B14F-4D97-AF65-F5344CB8AC3E}">
        <p14:creationId xmlns:p14="http://schemas.microsoft.com/office/powerpoint/2010/main" val="14293891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Traditional Capitalism Died </a:t>
            </a:r>
            <a:br>
              <a:rPr lang="en-US" dirty="0" smtClean="0"/>
            </a:br>
            <a:r>
              <a:rPr lang="en-US" sz="3600" dirty="0" smtClean="0"/>
              <a:t>(in the 1920’s and 1930’s)</a:t>
            </a:r>
            <a:endParaRPr lang="en-US" sz="3600" dirty="0"/>
          </a:p>
        </p:txBody>
      </p:sp>
      <p:sp>
        <p:nvSpPr>
          <p:cNvPr id="3" name="Content Placeholder 2"/>
          <p:cNvSpPr>
            <a:spLocks noGrp="1"/>
          </p:cNvSpPr>
          <p:nvPr>
            <p:ph idx="1"/>
          </p:nvPr>
        </p:nvSpPr>
        <p:spPr>
          <a:xfrm>
            <a:off x="304800" y="1980407"/>
            <a:ext cx="8686800" cy="4115593"/>
          </a:xfrm>
        </p:spPr>
        <p:txBody>
          <a:bodyPr/>
          <a:lstStyle/>
          <a:p>
            <a:r>
              <a:rPr lang="en-US" dirty="0" smtClean="0"/>
              <a:t>Russia, China, and East Asia went to Communism.</a:t>
            </a:r>
          </a:p>
          <a:p>
            <a:r>
              <a:rPr lang="en-US" dirty="0" smtClean="0"/>
              <a:t>Central Europe, Italy, Spain, and Japan went to Fascism.</a:t>
            </a:r>
          </a:p>
          <a:p>
            <a:r>
              <a:rPr lang="en-US" dirty="0" smtClean="0"/>
              <a:t>U.S., Scandinavian countries, and British Empire went to the </a:t>
            </a:r>
            <a:r>
              <a:rPr lang="en-US" dirty="0"/>
              <a:t>w</a:t>
            </a:r>
            <a:r>
              <a:rPr lang="en-US" dirty="0" smtClean="0"/>
              <a:t>elfare state.</a:t>
            </a:r>
          </a:p>
          <a:p>
            <a:r>
              <a:rPr lang="en-US" dirty="0" smtClean="0"/>
              <a:t>Many emerging countries remained underdeveloped with warlords and dictatorships.</a:t>
            </a:r>
            <a:endParaRPr lang="en-US" dirty="0"/>
          </a:p>
        </p:txBody>
      </p:sp>
    </p:spTree>
    <p:extLst>
      <p:ext uri="{BB962C8B-B14F-4D97-AF65-F5344CB8AC3E}">
        <p14:creationId xmlns:p14="http://schemas.microsoft.com/office/powerpoint/2010/main" val="37050207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92162"/>
          </a:xfrm>
        </p:spPr>
        <p:txBody>
          <a:bodyPr/>
          <a:lstStyle/>
          <a:p>
            <a:r>
              <a:rPr lang="en-US" dirty="0" smtClean="0"/>
              <a:t>Assumption of Stable Equilibrium</a:t>
            </a:r>
            <a:endParaRPr lang="en-US" dirty="0"/>
          </a:p>
        </p:txBody>
      </p:sp>
      <p:sp>
        <p:nvSpPr>
          <p:cNvPr id="3" name="Content Placeholder 2"/>
          <p:cNvSpPr>
            <a:spLocks noGrp="1"/>
          </p:cNvSpPr>
          <p:nvPr>
            <p:ph idx="1"/>
          </p:nvPr>
        </p:nvSpPr>
        <p:spPr>
          <a:xfrm>
            <a:off x="304800" y="914400"/>
            <a:ext cx="8686800" cy="4678363"/>
          </a:xfrm>
        </p:spPr>
        <p:txBody>
          <a:bodyPr>
            <a:noAutofit/>
          </a:bodyPr>
          <a:lstStyle/>
          <a:p>
            <a:r>
              <a:rPr lang="en-US" sz="2300" dirty="0" smtClean="0"/>
              <a:t>Adam Smith, following Newton and Quesnay,</a:t>
            </a:r>
          </a:p>
          <a:p>
            <a:pPr lvl="1"/>
            <a:r>
              <a:rPr lang="en-US" sz="2300" dirty="0" smtClean="0"/>
              <a:t>Assumed stable </a:t>
            </a:r>
            <a:r>
              <a:rPr lang="en-US" sz="2300" dirty="0" err="1" smtClean="0"/>
              <a:t>equilibria</a:t>
            </a:r>
            <a:r>
              <a:rPr lang="en-US" sz="2300" dirty="0" smtClean="0"/>
              <a:t> necessary to have a science.</a:t>
            </a:r>
          </a:p>
          <a:p>
            <a:pPr lvl="1"/>
            <a:r>
              <a:rPr lang="en-US" sz="2300" dirty="0" smtClean="0"/>
              <a:t>But Smith knew that government had to be involved to guarantee continuance of capitalism.</a:t>
            </a:r>
          </a:p>
          <a:p>
            <a:r>
              <a:rPr lang="en-US" sz="2300" dirty="0" smtClean="0"/>
              <a:t>Every Econ 101 Course.</a:t>
            </a:r>
          </a:p>
          <a:p>
            <a:pPr lvl="1"/>
            <a:r>
              <a:rPr lang="en-US" sz="2300" dirty="0" smtClean="0"/>
              <a:t>Price is assumed to be stable at the equilibrium where supply = demand. Not permanently fixed; but for any given supply and demand there is one equilibrium price.</a:t>
            </a:r>
          </a:p>
          <a:p>
            <a:pPr lvl="1"/>
            <a:r>
              <a:rPr lang="en-US" sz="2300" dirty="0" smtClean="0"/>
              <a:t>If not, things get messy and we don’t want to talk about that.</a:t>
            </a:r>
          </a:p>
          <a:p>
            <a:r>
              <a:rPr lang="en-US" sz="2300" dirty="0" smtClean="0"/>
              <a:t>So non-stable or situations without equilibrium just didn’t get much attention or interest.</a:t>
            </a:r>
          </a:p>
          <a:p>
            <a:r>
              <a:rPr lang="en-US" sz="2300" dirty="0" smtClean="0"/>
              <a:t>Dynamic Stochastic General Equilibrium models replaced other equilibrium models.</a:t>
            </a:r>
          </a:p>
        </p:txBody>
      </p:sp>
    </p:spTree>
    <p:extLst>
      <p:ext uri="{BB962C8B-B14F-4D97-AF65-F5344CB8AC3E}">
        <p14:creationId xmlns:p14="http://schemas.microsoft.com/office/powerpoint/2010/main" val="2469226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865"/>
            <a:ext cx="8305800" cy="837935"/>
          </a:xfrm>
        </p:spPr>
        <p:txBody>
          <a:bodyPr/>
          <a:lstStyle/>
          <a:p>
            <a:r>
              <a:rPr lang="en-US" dirty="0" smtClean="0"/>
              <a:t>Assumption of Stable Equilibrium</a:t>
            </a:r>
            <a:endParaRPr lang="en-US" dirty="0"/>
          </a:p>
        </p:txBody>
      </p:sp>
      <p:sp>
        <p:nvSpPr>
          <p:cNvPr id="3" name="Content Placeholder 2"/>
          <p:cNvSpPr>
            <a:spLocks noGrp="1"/>
          </p:cNvSpPr>
          <p:nvPr>
            <p:ph idx="1"/>
          </p:nvPr>
        </p:nvSpPr>
        <p:spPr>
          <a:xfrm>
            <a:off x="76200" y="1524000"/>
            <a:ext cx="8991600" cy="4115593"/>
          </a:xfrm>
        </p:spPr>
        <p:txBody>
          <a:bodyPr/>
          <a:lstStyle/>
          <a:p>
            <a:r>
              <a:rPr lang="en-US" dirty="0" smtClean="0"/>
              <a:t>For Milton Friedman stability was a matter of keeping the Gov. &amp; the Fed from interfering.</a:t>
            </a:r>
          </a:p>
          <a:p>
            <a:pPr lvl="1"/>
            <a:r>
              <a:rPr lang="en-US" dirty="0" smtClean="0"/>
              <a:t>But then how do you explain the Great Depression.</a:t>
            </a:r>
          </a:p>
          <a:p>
            <a:pPr lvl="1"/>
            <a:r>
              <a:rPr lang="en-US" dirty="0" smtClean="0"/>
              <a:t>The answer was an exogenous shock of mismanagement of the money supply.</a:t>
            </a:r>
          </a:p>
          <a:p>
            <a:r>
              <a:rPr lang="en-US" dirty="0" smtClean="0"/>
              <a:t>Alan Greenspan thought the economic markets were stable and would automatically adjust.</a:t>
            </a:r>
          </a:p>
          <a:p>
            <a:pPr lvl="1"/>
            <a:r>
              <a:rPr lang="en-US" dirty="0" smtClean="0"/>
              <a:t>After the recent melt down he acknowledged the error.</a:t>
            </a:r>
          </a:p>
          <a:p>
            <a:r>
              <a:rPr lang="en-US" dirty="0" smtClean="0"/>
              <a:t>Almost </a:t>
            </a:r>
            <a:r>
              <a:rPr lang="en-US" dirty="0"/>
              <a:t>every major contributor </a:t>
            </a:r>
            <a:r>
              <a:rPr lang="en-US" dirty="0" smtClean="0"/>
              <a:t>to macroeconomics knew </a:t>
            </a:r>
            <a:r>
              <a:rPr lang="en-US" dirty="0"/>
              <a:t>that real economies are not stable. </a:t>
            </a:r>
          </a:p>
          <a:p>
            <a:endParaRPr lang="en-US" dirty="0"/>
          </a:p>
        </p:txBody>
      </p:sp>
    </p:spTree>
    <p:extLst>
      <p:ext uri="{BB962C8B-B14F-4D97-AF65-F5344CB8AC3E}">
        <p14:creationId xmlns:p14="http://schemas.microsoft.com/office/powerpoint/2010/main" val="37490088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Stability? </a:t>
            </a:r>
            <a:br>
              <a:rPr lang="en-US" dirty="0" smtClean="0"/>
            </a:br>
            <a:r>
              <a:rPr lang="en-US" sz="2700" dirty="0" smtClean="0"/>
              <a:t>Diagram from </a:t>
            </a:r>
            <a:r>
              <a:rPr lang="en-US" sz="2700" u="sng" dirty="0" smtClean="0"/>
              <a:t>Irrational Exuberance</a:t>
            </a:r>
            <a:r>
              <a:rPr lang="en-US" sz="2700" dirty="0" smtClean="0"/>
              <a:t> by Robert </a:t>
            </a:r>
            <a:r>
              <a:rPr lang="en-US" sz="2700" dirty="0" err="1" smtClean="0"/>
              <a:t>Shiller</a:t>
            </a:r>
            <a:r>
              <a:rPr lang="en-US" sz="2700" dirty="0" smtClean="0"/>
              <a:t>, 2005</a:t>
            </a:r>
            <a:endParaRPr lang="en-US" sz="2700" dirty="0"/>
          </a:p>
        </p:txBody>
      </p:sp>
      <p:sp>
        <p:nvSpPr>
          <p:cNvPr id="3" name="Content Placeholder 2"/>
          <p:cNvSpPr>
            <a:spLocks noGrp="1"/>
          </p:cNvSpPr>
          <p:nvPr>
            <p:ph idx="1"/>
          </p:nvPr>
        </p:nvSpPr>
        <p:spPr/>
        <p:txBody>
          <a:bodyPr/>
          <a:lstStyle/>
          <a:p>
            <a:endParaRPr lang="en-US"/>
          </a:p>
        </p:txBody>
      </p:sp>
      <p:sp>
        <p:nvSpPr>
          <p:cNvPr id="9" name="AutoShape 12" descr="File:IE Real SandP Prices, Earnings, and Dividends 1871-2006.png">
            <a:hlinkClick r:id="rId3"/>
          </p:cNvPr>
          <p:cNvSpPr>
            <a:spLocks noChangeAspect="1" noChangeArrowheads="1"/>
          </p:cNvSpPr>
          <p:nvPr/>
        </p:nvSpPr>
        <p:spPr bwMode="auto">
          <a:xfrm>
            <a:off x="615793" y="1600200"/>
            <a:ext cx="7620000" cy="4524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22" descr="File:IE Real SandP Prices, Earnings, and Dividends 1871-2006.png">
            <a:hlinkClick r:id="rId3"/>
          </p:cNvPr>
          <p:cNvSpPr>
            <a:spLocks noChangeAspect="1" noChangeArrowheads="1"/>
          </p:cNvSpPr>
          <p:nvPr/>
        </p:nvSpPr>
        <p:spPr bwMode="auto">
          <a:xfrm>
            <a:off x="486781" y="1600200"/>
            <a:ext cx="7620000" cy="4524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72" name="Picture 24" descr="File:IE Real SandP Prices, Earnings, and Dividends 1871-2006.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752600"/>
            <a:ext cx="7620000"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6491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rrational Exuber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05481"/>
            <a:ext cx="7915881" cy="48006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idx="4294967295"/>
          </p:nvPr>
        </p:nvSpPr>
        <p:spPr>
          <a:xfrm>
            <a:off x="0" y="274638"/>
            <a:ext cx="8229600" cy="1143000"/>
          </a:xfrm>
        </p:spPr>
        <p:txBody>
          <a:bodyPr>
            <a:normAutofit fontScale="90000"/>
          </a:bodyPr>
          <a:lstStyle/>
          <a:p>
            <a:r>
              <a:rPr lang="en-US" dirty="0"/>
              <a:t>What is Stability? </a:t>
            </a:r>
            <a:br>
              <a:rPr lang="en-US" dirty="0"/>
            </a:br>
            <a:r>
              <a:rPr lang="en-US" sz="2700" dirty="0"/>
              <a:t>Diagram </a:t>
            </a:r>
            <a:r>
              <a:rPr lang="en-US" sz="2700"/>
              <a:t>from </a:t>
            </a:r>
            <a:r>
              <a:rPr lang="en-US" sz="2700" smtClean="0"/>
              <a:t>stockcharts.com </a:t>
            </a:r>
            <a:r>
              <a:rPr lang="en-US" sz="2700" dirty="0" smtClean="0"/>
              <a:t>2011</a:t>
            </a:r>
            <a:endParaRPr lang="en-US" sz="2700" dirty="0"/>
          </a:p>
        </p:txBody>
      </p:sp>
    </p:spTree>
    <p:extLst>
      <p:ext uri="{BB962C8B-B14F-4D97-AF65-F5344CB8AC3E}">
        <p14:creationId xmlns:p14="http://schemas.microsoft.com/office/powerpoint/2010/main" val="12720325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Instability is</a:t>
            </a:r>
            <a:endParaRPr lang="en-US" dirty="0"/>
          </a:p>
        </p:txBody>
      </p:sp>
      <p:sp>
        <p:nvSpPr>
          <p:cNvPr id="3" name="Content Placeholder 2"/>
          <p:cNvSpPr>
            <a:spLocks noGrp="1"/>
          </p:cNvSpPr>
          <p:nvPr>
            <p:ph idx="1"/>
          </p:nvPr>
        </p:nvSpPr>
        <p:spPr>
          <a:xfrm>
            <a:off x="457200" y="1980407"/>
            <a:ext cx="8382000" cy="4115593"/>
          </a:xfrm>
        </p:spPr>
        <p:txBody>
          <a:bodyPr/>
          <a:lstStyle/>
          <a:p>
            <a:r>
              <a:rPr lang="en-US" dirty="0" smtClean="0"/>
              <a:t>The presence of any condition or process which drives some necessary aspect of the economy off a cliff into destruction or into subsidence from which it seems unable to recover.</a:t>
            </a:r>
          </a:p>
          <a:p>
            <a:r>
              <a:rPr lang="en-US" dirty="0" smtClean="0"/>
              <a:t>Any perturbation which causes increasing fluctuations without limit.</a:t>
            </a:r>
            <a:endParaRPr lang="en-US" dirty="0"/>
          </a:p>
        </p:txBody>
      </p:sp>
    </p:spTree>
    <p:extLst>
      <p:ext uri="{BB962C8B-B14F-4D97-AF65-F5344CB8AC3E}">
        <p14:creationId xmlns:p14="http://schemas.microsoft.com/office/powerpoint/2010/main" val="37129208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Australian Current Accounts ($A mill.)</a:t>
            </a:r>
            <a:endParaRPr lang="en-US" dirty="0"/>
          </a:p>
        </p:txBody>
      </p:sp>
      <p:pic>
        <p:nvPicPr>
          <p:cNvPr id="1026" name="Picture 2" descr="http://upload.wikimedia.org/wikipedia/commons/thumb/f/f6/ABS-5302.0-BalancePaymentsInternationalInvestmentPositionAustralia-BalancePaymentsSummary-Original_Quarter-CurrentAccount-A3533808F.svg/400px-ABS-5302.0-BalancePaymentsInternationalInvestmentPositionAustralia-BalancePaymentsSummary-Original_Quarter-CurrentAccount-A3533808F.svg.png">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838200" y="1600200"/>
            <a:ext cx="7620000" cy="506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4897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Current Account Debt (1980 – 2008)</a:t>
            </a:r>
            <a:endParaRPr lang="en-US" dirty="0"/>
          </a:p>
        </p:txBody>
      </p:sp>
      <p:pic>
        <p:nvPicPr>
          <p:cNvPr id="1026" name="Picture 2" descr="http://upload.wikimedia.org/wikipedia/commons/thumb/3/32/Cumulative_Current_Account_Balance.png/400px-Cumulative_Current_Account_Balance.png">
            <a:hlinkClick r:id="rId3"/>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35777" y="1981200"/>
            <a:ext cx="8038682"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7992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Debt to GDP Ratio?</a:t>
            </a:r>
            <a:endParaRPr lang="en-US" dirty="0"/>
          </a:p>
        </p:txBody>
      </p:sp>
      <p:sp>
        <p:nvSpPr>
          <p:cNvPr id="3" name="Content Placeholder 2"/>
          <p:cNvSpPr>
            <a:spLocks noGrp="1"/>
          </p:cNvSpPr>
          <p:nvPr>
            <p:ph idx="1"/>
          </p:nvPr>
        </p:nvSpPr>
        <p:spPr>
          <a:xfrm>
            <a:off x="457200" y="1752600"/>
            <a:ext cx="8305800" cy="4419600"/>
          </a:xfrm>
        </p:spPr>
        <p:txBody>
          <a:bodyPr/>
          <a:lstStyle/>
          <a:p>
            <a:r>
              <a:rPr lang="en-US" sz="2400" dirty="0" smtClean="0"/>
              <a:t>Ken </a:t>
            </a:r>
            <a:r>
              <a:rPr lang="en-US" sz="2400" dirty="0" err="1" smtClean="0"/>
              <a:t>Rogoff</a:t>
            </a:r>
            <a:r>
              <a:rPr lang="en-US" sz="2400" dirty="0" smtClean="0"/>
              <a:t> and Carmen Reinhart published an empirical study titled “Growth in a Time of Debt” in 2010. They found that there was a tipping point when debt reached 90% of GDP.  At that point growth tended to become negative, i.e. – countries fall into recession.</a:t>
            </a:r>
          </a:p>
          <a:p>
            <a:r>
              <a:rPr lang="en-US" sz="2400" dirty="0" smtClean="0"/>
              <a:t>However, Thomas Herndon, in a paper for his econometric class, discovered an error in the spreadsheet which cut out 5 relevant countries.  Fixing the error changed the growth rate from -0.1 to +2.2% which is about the same as other countries and which totally eliminates the “tipping point.”</a:t>
            </a:r>
          </a:p>
          <a:p>
            <a:r>
              <a:rPr lang="en-US" sz="2400" dirty="0" smtClean="0"/>
              <a:t>Thus a major argument for the austerity approach is eliminated.</a:t>
            </a:r>
            <a:endParaRPr lang="en-US" sz="2400" dirty="0"/>
          </a:p>
        </p:txBody>
      </p:sp>
    </p:spTree>
    <p:extLst>
      <p:ext uri="{BB962C8B-B14F-4D97-AF65-F5344CB8AC3E}">
        <p14:creationId xmlns:p14="http://schemas.microsoft.com/office/powerpoint/2010/main" val="27136880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594" y="609865"/>
            <a:ext cx="7770813" cy="990335"/>
          </a:xfrm>
        </p:spPr>
        <p:txBody>
          <a:bodyPr/>
          <a:lstStyle/>
          <a:p>
            <a:r>
              <a:rPr lang="en-US" dirty="0" smtClean="0"/>
              <a:t>How the Multiplier Works</a:t>
            </a:r>
            <a:endParaRPr lang="en-US" dirty="0"/>
          </a:p>
        </p:txBody>
      </p:sp>
      <p:sp>
        <p:nvSpPr>
          <p:cNvPr id="3" name="TextBox 2"/>
          <p:cNvSpPr txBox="1"/>
          <p:nvPr/>
        </p:nvSpPr>
        <p:spPr>
          <a:xfrm>
            <a:off x="838200" y="2057400"/>
            <a:ext cx="3276600" cy="369332"/>
          </a:xfrm>
          <a:prstGeom prst="rect">
            <a:avLst/>
          </a:prstGeom>
          <a:noFill/>
        </p:spPr>
        <p:txBody>
          <a:bodyPr wrap="square" rtlCol="0">
            <a:spAutoFit/>
          </a:bodyPr>
          <a:lstStyle/>
          <a:p>
            <a:r>
              <a:rPr lang="en-US" dirty="0" smtClean="0"/>
              <a:t>If the Government gives me $100</a:t>
            </a:r>
            <a:endParaRPr lang="en-US" dirty="0"/>
          </a:p>
        </p:txBody>
      </p:sp>
      <p:cxnSp>
        <p:nvCxnSpPr>
          <p:cNvPr id="5" name="Straight Arrow Connector 4"/>
          <p:cNvCxnSpPr/>
          <p:nvPr/>
        </p:nvCxnSpPr>
        <p:spPr bwMode="auto">
          <a:xfrm>
            <a:off x="2286000" y="2424844"/>
            <a:ext cx="0" cy="430417"/>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p:cNvSpPr txBox="1"/>
          <p:nvPr/>
        </p:nvSpPr>
        <p:spPr>
          <a:xfrm>
            <a:off x="914400" y="2733568"/>
            <a:ext cx="2552700" cy="369332"/>
          </a:xfrm>
          <a:prstGeom prst="rect">
            <a:avLst/>
          </a:prstGeom>
          <a:noFill/>
        </p:spPr>
        <p:txBody>
          <a:bodyPr wrap="square" rtlCol="0">
            <a:spAutoFit/>
          </a:bodyPr>
          <a:lstStyle/>
          <a:p>
            <a:r>
              <a:rPr lang="en-US" dirty="0" smtClean="0"/>
              <a:t>I spend $80 for groceries.</a:t>
            </a:r>
            <a:endParaRPr lang="en-US" dirty="0"/>
          </a:p>
        </p:txBody>
      </p:sp>
      <p:sp>
        <p:nvSpPr>
          <p:cNvPr id="9" name="TextBox 8"/>
          <p:cNvSpPr txBox="1"/>
          <p:nvPr/>
        </p:nvSpPr>
        <p:spPr>
          <a:xfrm>
            <a:off x="4800600" y="2733568"/>
            <a:ext cx="2286000" cy="369332"/>
          </a:xfrm>
          <a:prstGeom prst="rect">
            <a:avLst/>
          </a:prstGeom>
          <a:noFill/>
        </p:spPr>
        <p:txBody>
          <a:bodyPr wrap="square" rtlCol="0">
            <a:spAutoFit/>
          </a:bodyPr>
          <a:lstStyle/>
          <a:p>
            <a:r>
              <a:rPr lang="en-US" dirty="0" smtClean="0"/>
              <a:t>I save $20 at the bank.</a:t>
            </a:r>
            <a:endParaRPr lang="en-US" dirty="0"/>
          </a:p>
        </p:txBody>
      </p:sp>
      <p:cxnSp>
        <p:nvCxnSpPr>
          <p:cNvPr id="11" name="Straight Arrow Connector 10"/>
          <p:cNvCxnSpPr/>
          <p:nvPr/>
        </p:nvCxnSpPr>
        <p:spPr bwMode="auto">
          <a:xfrm>
            <a:off x="2007229" y="3135631"/>
            <a:ext cx="0" cy="559113"/>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p:nvSpPr>
        <p:spPr>
          <a:xfrm>
            <a:off x="990600" y="3657600"/>
            <a:ext cx="2971800" cy="646331"/>
          </a:xfrm>
          <a:prstGeom prst="rect">
            <a:avLst/>
          </a:prstGeom>
          <a:noFill/>
        </p:spPr>
        <p:txBody>
          <a:bodyPr wrap="square" rtlCol="0">
            <a:spAutoFit/>
          </a:bodyPr>
          <a:lstStyle/>
          <a:p>
            <a:r>
              <a:rPr lang="en-US" dirty="0" smtClean="0"/>
              <a:t>The store mgr. spends $54 for plumbing repairs.</a:t>
            </a:r>
            <a:endParaRPr lang="en-US" dirty="0"/>
          </a:p>
        </p:txBody>
      </p:sp>
      <p:cxnSp>
        <p:nvCxnSpPr>
          <p:cNvPr id="14" name="Straight Arrow Connector 13"/>
          <p:cNvCxnSpPr/>
          <p:nvPr/>
        </p:nvCxnSpPr>
        <p:spPr bwMode="auto">
          <a:xfrm>
            <a:off x="2007229" y="3096110"/>
            <a:ext cx="2781300" cy="78330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4786265" y="3694744"/>
            <a:ext cx="2133600" cy="369332"/>
          </a:xfrm>
          <a:prstGeom prst="rect">
            <a:avLst/>
          </a:prstGeom>
          <a:noFill/>
        </p:spPr>
        <p:txBody>
          <a:bodyPr wrap="square" rtlCol="0">
            <a:spAutoFit/>
          </a:bodyPr>
          <a:lstStyle/>
          <a:p>
            <a:r>
              <a:rPr lang="en-US" dirty="0" smtClean="0"/>
              <a:t>She saves $16.</a:t>
            </a:r>
            <a:endParaRPr lang="en-US" dirty="0"/>
          </a:p>
        </p:txBody>
      </p:sp>
      <p:cxnSp>
        <p:nvCxnSpPr>
          <p:cNvPr id="20" name="Straight Arrow Connector 19"/>
          <p:cNvCxnSpPr/>
          <p:nvPr/>
        </p:nvCxnSpPr>
        <p:spPr bwMode="auto">
          <a:xfrm>
            <a:off x="2007229" y="4303931"/>
            <a:ext cx="0" cy="572869"/>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TextBox 20"/>
          <p:cNvSpPr txBox="1"/>
          <p:nvPr/>
        </p:nvSpPr>
        <p:spPr>
          <a:xfrm>
            <a:off x="990599" y="4876800"/>
            <a:ext cx="3733801" cy="369332"/>
          </a:xfrm>
          <a:prstGeom prst="rect">
            <a:avLst/>
          </a:prstGeom>
          <a:noFill/>
        </p:spPr>
        <p:txBody>
          <a:bodyPr wrap="square" rtlCol="0">
            <a:spAutoFit/>
          </a:bodyPr>
          <a:lstStyle/>
          <a:p>
            <a:r>
              <a:rPr lang="en-US" dirty="0" smtClean="0"/>
              <a:t>The Plumber spends $43.20 for shoes.</a:t>
            </a:r>
            <a:endParaRPr lang="en-US" dirty="0"/>
          </a:p>
        </p:txBody>
      </p:sp>
      <p:cxnSp>
        <p:nvCxnSpPr>
          <p:cNvPr id="23" name="Straight Arrow Connector 22"/>
          <p:cNvCxnSpPr/>
          <p:nvPr/>
        </p:nvCxnSpPr>
        <p:spPr bwMode="auto">
          <a:xfrm>
            <a:off x="2007229" y="4303931"/>
            <a:ext cx="3021971" cy="725269"/>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p:cNvSpPr txBox="1"/>
          <p:nvPr/>
        </p:nvSpPr>
        <p:spPr>
          <a:xfrm>
            <a:off x="5029200" y="4800600"/>
            <a:ext cx="2209800" cy="369332"/>
          </a:xfrm>
          <a:prstGeom prst="rect">
            <a:avLst/>
          </a:prstGeom>
          <a:noFill/>
        </p:spPr>
        <p:txBody>
          <a:bodyPr wrap="square" rtlCol="0">
            <a:spAutoFit/>
          </a:bodyPr>
          <a:lstStyle/>
          <a:p>
            <a:r>
              <a:rPr lang="en-US" dirty="0" smtClean="0"/>
              <a:t>He saves $10.80.</a:t>
            </a:r>
            <a:endParaRPr lang="en-US" dirty="0"/>
          </a:p>
        </p:txBody>
      </p:sp>
      <p:cxnSp>
        <p:nvCxnSpPr>
          <p:cNvPr id="26" name="Straight Arrow Connector 25"/>
          <p:cNvCxnSpPr/>
          <p:nvPr/>
        </p:nvCxnSpPr>
        <p:spPr bwMode="auto">
          <a:xfrm>
            <a:off x="2007229" y="5246132"/>
            <a:ext cx="0" cy="31646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p:cNvSpPr txBox="1"/>
          <p:nvPr/>
        </p:nvSpPr>
        <p:spPr>
          <a:xfrm>
            <a:off x="1143000" y="5562600"/>
            <a:ext cx="2057400" cy="369332"/>
          </a:xfrm>
          <a:prstGeom prst="rect">
            <a:avLst/>
          </a:prstGeom>
          <a:noFill/>
        </p:spPr>
        <p:txBody>
          <a:bodyPr wrap="square" rtlCol="0">
            <a:spAutoFit/>
          </a:bodyPr>
          <a:lstStyle/>
          <a:p>
            <a:pPr algn="ctr"/>
            <a:r>
              <a:rPr lang="en-US" dirty="0" smtClean="0"/>
              <a:t>$34.56…</a:t>
            </a:r>
            <a:endParaRPr lang="en-US" dirty="0"/>
          </a:p>
        </p:txBody>
      </p:sp>
      <p:cxnSp>
        <p:nvCxnSpPr>
          <p:cNvPr id="29" name="Straight Arrow Connector 28"/>
          <p:cNvCxnSpPr/>
          <p:nvPr/>
        </p:nvCxnSpPr>
        <p:spPr bwMode="auto">
          <a:xfrm>
            <a:off x="2095500" y="5242359"/>
            <a:ext cx="2945771" cy="501134"/>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Box 29"/>
          <p:cNvSpPr txBox="1"/>
          <p:nvPr/>
        </p:nvSpPr>
        <p:spPr>
          <a:xfrm>
            <a:off x="5044289" y="5524649"/>
            <a:ext cx="1553990" cy="369332"/>
          </a:xfrm>
          <a:prstGeom prst="rect">
            <a:avLst/>
          </a:prstGeom>
          <a:noFill/>
        </p:spPr>
        <p:txBody>
          <a:bodyPr wrap="square" rtlCol="0">
            <a:spAutoFit/>
          </a:bodyPr>
          <a:lstStyle/>
          <a:p>
            <a:r>
              <a:rPr lang="en-US" dirty="0" smtClean="0"/>
              <a:t>$8.64</a:t>
            </a:r>
            <a:endParaRPr lang="en-US" dirty="0"/>
          </a:p>
        </p:txBody>
      </p:sp>
      <p:cxnSp>
        <p:nvCxnSpPr>
          <p:cNvPr id="33" name="Straight Connector 32"/>
          <p:cNvCxnSpPr/>
          <p:nvPr/>
        </p:nvCxnSpPr>
        <p:spPr bwMode="auto">
          <a:xfrm>
            <a:off x="990600" y="6172200"/>
            <a:ext cx="64008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TextBox 33"/>
          <p:cNvSpPr txBox="1"/>
          <p:nvPr/>
        </p:nvSpPr>
        <p:spPr>
          <a:xfrm>
            <a:off x="152400" y="6292334"/>
            <a:ext cx="1143000" cy="369332"/>
          </a:xfrm>
          <a:prstGeom prst="rect">
            <a:avLst/>
          </a:prstGeom>
          <a:noFill/>
        </p:spPr>
        <p:txBody>
          <a:bodyPr wrap="square" rtlCol="0">
            <a:spAutoFit/>
          </a:bodyPr>
          <a:lstStyle/>
          <a:p>
            <a:r>
              <a:rPr lang="en-US" dirty="0" smtClean="0"/>
              <a:t>Totals:</a:t>
            </a:r>
            <a:endParaRPr lang="en-US" dirty="0"/>
          </a:p>
        </p:txBody>
      </p:sp>
      <p:sp>
        <p:nvSpPr>
          <p:cNvPr id="35" name="TextBox 34"/>
          <p:cNvSpPr txBox="1"/>
          <p:nvPr/>
        </p:nvSpPr>
        <p:spPr>
          <a:xfrm>
            <a:off x="1600200" y="5826659"/>
            <a:ext cx="990600" cy="369332"/>
          </a:xfrm>
          <a:prstGeom prst="rect">
            <a:avLst/>
          </a:prstGeom>
          <a:noFill/>
        </p:spPr>
        <p:txBody>
          <a:bodyPr wrap="square" rtlCol="0">
            <a:spAutoFit/>
          </a:bodyPr>
          <a:lstStyle/>
          <a:p>
            <a:pPr algn="ctr"/>
            <a:r>
              <a:rPr lang="en-US" dirty="0" smtClean="0"/>
              <a:t>Etc.</a:t>
            </a:r>
            <a:endParaRPr lang="en-US" dirty="0"/>
          </a:p>
        </p:txBody>
      </p:sp>
      <p:sp>
        <p:nvSpPr>
          <p:cNvPr id="36" name="TextBox 35"/>
          <p:cNvSpPr txBox="1"/>
          <p:nvPr/>
        </p:nvSpPr>
        <p:spPr>
          <a:xfrm>
            <a:off x="5024673" y="5886612"/>
            <a:ext cx="914400" cy="369332"/>
          </a:xfrm>
          <a:prstGeom prst="rect">
            <a:avLst/>
          </a:prstGeom>
          <a:noFill/>
        </p:spPr>
        <p:txBody>
          <a:bodyPr wrap="square" rtlCol="0">
            <a:spAutoFit/>
          </a:bodyPr>
          <a:lstStyle/>
          <a:p>
            <a:pPr algn="ctr"/>
            <a:r>
              <a:rPr lang="en-US" dirty="0" smtClean="0"/>
              <a:t>Etc.</a:t>
            </a:r>
            <a:endParaRPr lang="en-US" dirty="0"/>
          </a:p>
        </p:txBody>
      </p:sp>
      <p:sp>
        <p:nvSpPr>
          <p:cNvPr id="37" name="TextBox 36"/>
          <p:cNvSpPr txBox="1"/>
          <p:nvPr/>
        </p:nvSpPr>
        <p:spPr>
          <a:xfrm>
            <a:off x="1466850" y="6292334"/>
            <a:ext cx="1333499" cy="369332"/>
          </a:xfrm>
          <a:prstGeom prst="rect">
            <a:avLst/>
          </a:prstGeom>
          <a:noFill/>
        </p:spPr>
        <p:txBody>
          <a:bodyPr wrap="square" rtlCol="0">
            <a:spAutoFit/>
          </a:bodyPr>
          <a:lstStyle/>
          <a:p>
            <a:pPr algn="ctr"/>
            <a:r>
              <a:rPr lang="en-US" dirty="0" smtClean="0"/>
              <a:t>$500</a:t>
            </a:r>
            <a:endParaRPr lang="en-US" dirty="0"/>
          </a:p>
        </p:txBody>
      </p:sp>
      <p:sp>
        <p:nvSpPr>
          <p:cNvPr id="38" name="TextBox 37"/>
          <p:cNvSpPr txBox="1"/>
          <p:nvPr/>
        </p:nvSpPr>
        <p:spPr>
          <a:xfrm>
            <a:off x="4802109" y="6292334"/>
            <a:ext cx="1219200" cy="369332"/>
          </a:xfrm>
          <a:prstGeom prst="rect">
            <a:avLst/>
          </a:prstGeom>
          <a:noFill/>
        </p:spPr>
        <p:txBody>
          <a:bodyPr wrap="square" rtlCol="0">
            <a:spAutoFit/>
          </a:bodyPr>
          <a:lstStyle/>
          <a:p>
            <a:pPr algn="ctr"/>
            <a:r>
              <a:rPr lang="en-US" dirty="0" smtClean="0"/>
              <a:t>$100</a:t>
            </a:r>
            <a:endParaRPr lang="en-US" dirty="0"/>
          </a:p>
        </p:txBody>
      </p:sp>
      <p:sp>
        <p:nvSpPr>
          <p:cNvPr id="39" name="Rounded Rectangle 38"/>
          <p:cNvSpPr/>
          <p:nvPr/>
        </p:nvSpPr>
        <p:spPr bwMode="auto">
          <a:xfrm>
            <a:off x="1219200" y="1524000"/>
            <a:ext cx="6477000" cy="457200"/>
          </a:xfrm>
          <a:prstGeom prst="roundRect">
            <a:avLst/>
          </a:prstGeom>
          <a:solidFill>
            <a:srgbClr val="FFC000"/>
          </a:solidFill>
          <a:ln w="9525" cap="flat" cmpd="sng" algn="ctr">
            <a:solidFill>
              <a:srgbClr val="FFC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1096963"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Times New Roman" pitchFamily="18" charset="0"/>
            </a:endParaRPr>
          </a:p>
        </p:txBody>
      </p:sp>
      <p:sp>
        <p:nvSpPr>
          <p:cNvPr id="40" name="TextBox 39"/>
          <p:cNvSpPr txBox="1"/>
          <p:nvPr/>
        </p:nvSpPr>
        <p:spPr>
          <a:xfrm>
            <a:off x="1419225" y="1567934"/>
            <a:ext cx="6076950" cy="369332"/>
          </a:xfrm>
          <a:prstGeom prst="rect">
            <a:avLst/>
          </a:prstGeom>
          <a:noFill/>
        </p:spPr>
        <p:txBody>
          <a:bodyPr wrap="square" rtlCol="0">
            <a:spAutoFit/>
          </a:bodyPr>
          <a:lstStyle/>
          <a:p>
            <a:pPr algn="ctr"/>
            <a:r>
              <a:rPr lang="en-US" dirty="0" smtClean="0"/>
              <a:t>Assuming Propensity to Spend = .8; the Multiplier = 5.</a:t>
            </a:r>
            <a:endParaRPr lang="en-US" dirty="0"/>
          </a:p>
        </p:txBody>
      </p:sp>
      <p:cxnSp>
        <p:nvCxnSpPr>
          <p:cNvPr id="43" name="Straight Arrow Connector 42"/>
          <p:cNvCxnSpPr>
            <a:endCxn id="9" idx="1"/>
          </p:cNvCxnSpPr>
          <p:nvPr/>
        </p:nvCxnSpPr>
        <p:spPr bwMode="auto">
          <a:xfrm>
            <a:off x="2286000" y="2426732"/>
            <a:ext cx="2514600" cy="491502"/>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9361618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6200" y="1600200"/>
            <a:ext cx="8991600" cy="4876800"/>
          </a:xfrm>
        </p:spPr>
        <p:txBody>
          <a:bodyPr>
            <a:normAutofit fontScale="92500" lnSpcReduction="20000"/>
          </a:bodyPr>
          <a:lstStyle/>
          <a:p>
            <a:endParaRPr lang="en-US" dirty="0" smtClean="0"/>
          </a:p>
          <a:p>
            <a:r>
              <a:rPr lang="en-US" sz="1900" dirty="0" smtClean="0"/>
              <a:t>“IMF Chief </a:t>
            </a:r>
            <a:r>
              <a:rPr lang="en-US" sz="1900" dirty="0"/>
              <a:t>Economist, Olivier Blanchard and colleague Daniel Leigh, released a working paper that has been seen as an unofficial apology. The paper shows how fiscal multipliers were consistently and severely underestimated in many of the </a:t>
            </a:r>
            <a:r>
              <a:rPr lang="en-US" sz="1900" dirty="0" smtClean="0"/>
              <a:t>economic growth </a:t>
            </a:r>
            <a:r>
              <a:rPr lang="en-US" sz="1900" dirty="0"/>
              <a:t>forecasts of 2010. The underestimation of these multipliers led to projections from economist’s models that also underestimated the potentially negative impacts of austerity </a:t>
            </a:r>
            <a:r>
              <a:rPr lang="en-US" sz="1900" dirty="0" smtClean="0"/>
              <a:t>measures.”</a:t>
            </a:r>
          </a:p>
          <a:p>
            <a:r>
              <a:rPr lang="en-US" sz="1900" dirty="0"/>
              <a:t>The new research from the IMF’s chief economist shows that in 2010, most economists failed to see how adverse those austerity measures would be on the European economies that were struggling to get their fiscal house in order. Most forecasters, including those at the IMF, based their estimates on what fiscal multipliers had been in the past, causing them to underestimate the multipliers</a:t>
            </a:r>
            <a:r>
              <a:rPr lang="en-US" sz="1900" dirty="0" smtClean="0"/>
              <a:t>.</a:t>
            </a:r>
          </a:p>
          <a:p>
            <a:r>
              <a:rPr lang="en-US" sz="1900" dirty="0"/>
              <a:t>Two years later, the Greek economy is still shrinking and unemployment is at 25 percent.” The fund’s Chief Economist acknowledged the mistake in his paper, finding that the average fiscal multiplier used was .5 when 1.5 was closer to the mark</a:t>
            </a:r>
            <a:r>
              <a:rPr lang="en-US" sz="1900" dirty="0" smtClean="0"/>
              <a:t>.</a:t>
            </a:r>
          </a:p>
          <a:p>
            <a:r>
              <a:rPr lang="en-US" sz="1900" dirty="0" smtClean="0"/>
              <a:t>A </a:t>
            </a:r>
            <a:r>
              <a:rPr lang="en-US" sz="1900" dirty="0"/>
              <a:t>recent econometric analysis by economists Alan </a:t>
            </a:r>
            <a:r>
              <a:rPr lang="en-US" sz="1900" dirty="0" err="1"/>
              <a:t>Auerbach</a:t>
            </a:r>
            <a:r>
              <a:rPr lang="en-US" sz="1900" dirty="0"/>
              <a:t> and </a:t>
            </a:r>
            <a:r>
              <a:rPr lang="en-US" sz="1900" dirty="0" err="1"/>
              <a:t>Yuriy</a:t>
            </a:r>
            <a:r>
              <a:rPr lang="en-US" sz="1900" dirty="0"/>
              <a:t> </a:t>
            </a:r>
            <a:r>
              <a:rPr lang="en-US" sz="1900" dirty="0" err="1" smtClean="0"/>
              <a:t>Gorodnichenko</a:t>
            </a:r>
            <a:r>
              <a:rPr lang="en-US" sz="1900" dirty="0" smtClean="0"/>
              <a:t> found </a:t>
            </a:r>
            <a:r>
              <a:rPr lang="en-US" sz="1900" dirty="0"/>
              <a:t>that fiscal multipliers in the United States fluctuate from near zero in normal times to nearly 2.5 during a recession. In other words, a $1 cut in government spending that would normally have little impact on economic output might result in as much as a $2.50 reduction in total economic output today</a:t>
            </a:r>
          </a:p>
          <a:p>
            <a:endParaRPr lang="en-US" dirty="0" smtClean="0"/>
          </a:p>
          <a:p>
            <a:endParaRPr lang="en-US" dirty="0"/>
          </a:p>
          <a:p>
            <a:endParaRPr lang="en-US" dirty="0"/>
          </a:p>
        </p:txBody>
      </p:sp>
      <p:pic>
        <p:nvPicPr>
          <p:cNvPr id="2050" name="Picture 2" descr="5609768219_2beda9db2d_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5579" y="4527"/>
            <a:ext cx="3276600" cy="200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17285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11" name="Group 11"/>
          <p:cNvGrpSpPr>
            <a:grpSpLocks noChangeAspect="1"/>
          </p:cNvGrpSpPr>
          <p:nvPr/>
        </p:nvGrpSpPr>
        <p:grpSpPr bwMode="auto">
          <a:xfrm>
            <a:off x="3581136" y="2514865"/>
            <a:ext cx="3201458" cy="2628635"/>
            <a:chOff x="3600" y="2122"/>
            <a:chExt cx="3360" cy="2760"/>
          </a:xfrm>
        </p:grpSpPr>
        <p:sp>
          <p:nvSpPr>
            <p:cNvPr id="25620" name="AutoShape 20"/>
            <p:cNvSpPr>
              <a:spLocks noChangeAspect="1" noChangeArrowheads="1" noTextEdit="1"/>
            </p:cNvSpPr>
            <p:nvPr/>
          </p:nvSpPr>
          <p:spPr bwMode="auto">
            <a:xfrm>
              <a:off x="3600" y="2122"/>
              <a:ext cx="3360" cy="276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US"/>
            </a:p>
          </p:txBody>
        </p:sp>
        <p:sp>
          <p:nvSpPr>
            <p:cNvPr id="25619" name="Line 19"/>
            <p:cNvSpPr>
              <a:spLocks noChangeShapeType="1"/>
            </p:cNvSpPr>
            <p:nvPr/>
          </p:nvSpPr>
          <p:spPr bwMode="auto">
            <a:xfrm>
              <a:off x="3120" y="2362"/>
              <a:ext cx="0" cy="34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18" name="Line 18"/>
            <p:cNvSpPr>
              <a:spLocks noChangeShapeType="1"/>
            </p:cNvSpPr>
            <p:nvPr/>
          </p:nvSpPr>
          <p:spPr bwMode="auto">
            <a:xfrm>
              <a:off x="6600" y="2362"/>
              <a:ext cx="0" cy="3480"/>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5617" name="Line 17"/>
            <p:cNvSpPr>
              <a:spLocks noChangeShapeType="1"/>
            </p:cNvSpPr>
            <p:nvPr/>
          </p:nvSpPr>
          <p:spPr bwMode="auto">
            <a:xfrm>
              <a:off x="3120" y="4162"/>
              <a:ext cx="1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16" name="Line 16"/>
            <p:cNvSpPr>
              <a:spLocks noChangeShapeType="1"/>
            </p:cNvSpPr>
            <p:nvPr/>
          </p:nvSpPr>
          <p:spPr bwMode="auto">
            <a:xfrm flipV="1">
              <a:off x="6600" y="2362"/>
              <a:ext cx="0" cy="9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15" name="Line 15"/>
            <p:cNvSpPr>
              <a:spLocks noChangeShapeType="1"/>
            </p:cNvSpPr>
            <p:nvPr/>
          </p:nvSpPr>
          <p:spPr bwMode="auto">
            <a:xfrm>
              <a:off x="3600" y="3442"/>
              <a:ext cx="720" cy="14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14" name="Line 14"/>
            <p:cNvSpPr>
              <a:spLocks noChangeShapeType="1"/>
            </p:cNvSpPr>
            <p:nvPr/>
          </p:nvSpPr>
          <p:spPr bwMode="auto">
            <a:xfrm>
              <a:off x="6240" y="2482"/>
              <a:ext cx="720" cy="10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613" name="Line 13"/>
            <p:cNvSpPr>
              <a:spLocks noChangeShapeType="1"/>
            </p:cNvSpPr>
            <p:nvPr/>
          </p:nvSpPr>
          <p:spPr bwMode="auto">
            <a:xfrm>
              <a:off x="5760" y="3322"/>
              <a:ext cx="960" cy="15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25612" name="AutoShape 12"/>
            <p:cNvCxnSpPr>
              <a:cxnSpLocks noChangeShapeType="1"/>
            </p:cNvCxnSpPr>
            <p:nvPr/>
          </p:nvCxnSpPr>
          <p:spPr bwMode="auto">
            <a:xfrm rot="5400000" flipH="1" flipV="1">
              <a:off x="5340" y="2902"/>
              <a:ext cx="840" cy="1680"/>
            </a:xfrm>
            <a:prstGeom prst="curvedConnector3">
              <a:avLst>
                <a:gd name="adj1" fmla="val 1824"/>
              </a:avLst>
            </a:prstGeom>
            <a:noFill/>
            <a:ln w="9525">
              <a:solidFill>
                <a:srgbClr val="000000"/>
              </a:solidFill>
              <a:round/>
              <a:headEnd/>
              <a:tailEnd/>
            </a:ln>
            <a:extLst>
              <a:ext uri="{909E8E84-426E-40DD-AFC4-6F175D3DCCD1}">
                <a14:hiddenFill xmlns:a14="http://schemas.microsoft.com/office/drawing/2010/main">
                  <a:noFill/>
                </a14:hiddenFill>
              </a:ext>
            </a:extLst>
          </p:spPr>
        </p:cxnSp>
      </p:grpSp>
      <p:sp>
        <p:nvSpPr>
          <p:cNvPr id="25609" name="Line 9"/>
          <p:cNvSpPr>
            <a:spLocks noChangeShapeType="1"/>
          </p:cNvSpPr>
          <p:nvPr/>
        </p:nvSpPr>
        <p:spPr bwMode="auto">
          <a:xfrm>
            <a:off x="3123407" y="5790407"/>
            <a:ext cx="537368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76197" tIns="38098" rIns="76197" bIns="38098"/>
          <a:lstStyle/>
          <a:p>
            <a:endParaRPr lang="en-US"/>
          </a:p>
        </p:txBody>
      </p:sp>
      <p:sp>
        <p:nvSpPr>
          <p:cNvPr id="25608" name="Text Box 8"/>
          <p:cNvSpPr txBox="1">
            <a:spLocks noChangeArrowheads="1"/>
          </p:cNvSpPr>
          <p:nvPr/>
        </p:nvSpPr>
        <p:spPr bwMode="auto">
          <a:xfrm>
            <a:off x="6323542" y="5257271"/>
            <a:ext cx="686594" cy="316178"/>
          </a:xfrm>
          <a:prstGeom prst="rect">
            <a:avLst/>
          </a:prstGeom>
          <a:solidFill>
            <a:srgbClr val="FFFFFF"/>
          </a:solidFill>
          <a:ln w="9525">
            <a:solidFill>
              <a:srgbClr val="FFFFFF"/>
            </a:solidFill>
            <a:miter lim="800000"/>
            <a:headEnd/>
            <a:tailEnd/>
          </a:ln>
        </p:spPr>
        <p:txBody>
          <a:bodyPr lIns="91418" tIns="45709" rIns="91418" bIns="45709">
            <a:spAutoFit/>
          </a:bodyPr>
          <a:lstStyle>
            <a:lvl1pPr defTabSz="1096963" eaLnBrk="0" hangingPunct="0">
              <a:defRPr sz="2400">
                <a:solidFill>
                  <a:schemeClr val="tx1"/>
                </a:solidFill>
                <a:latin typeface="Times New Roman" pitchFamily="18" charset="0"/>
              </a:defRPr>
            </a:lvl1pPr>
            <a:lvl2pPr marL="547688" defTabSz="1096963" eaLnBrk="0" hangingPunct="0">
              <a:defRPr sz="2400">
                <a:solidFill>
                  <a:schemeClr val="tx1"/>
                </a:solidFill>
                <a:latin typeface="Times New Roman" pitchFamily="18" charset="0"/>
              </a:defRPr>
            </a:lvl2pPr>
            <a:lvl3pPr marL="1096963" defTabSz="1096963" eaLnBrk="0" hangingPunct="0">
              <a:defRPr sz="2400">
                <a:solidFill>
                  <a:schemeClr val="tx1"/>
                </a:solidFill>
                <a:latin typeface="Times New Roman" pitchFamily="18" charset="0"/>
              </a:defRPr>
            </a:lvl3pPr>
            <a:lvl4pPr marL="1644650" defTabSz="1096963" eaLnBrk="0" hangingPunct="0">
              <a:defRPr sz="2400">
                <a:solidFill>
                  <a:schemeClr val="tx1"/>
                </a:solidFill>
                <a:latin typeface="Times New Roman" pitchFamily="18" charset="0"/>
              </a:defRPr>
            </a:lvl4pPr>
            <a:lvl5pPr marL="2193925" defTabSz="1096963" eaLnBrk="0" hangingPunct="0">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r>
              <a:rPr lang="en-US" sz="1400">
                <a:cs typeface="Times New Roman" pitchFamily="18" charset="0"/>
              </a:rPr>
              <a:t>LAS</a:t>
            </a:r>
            <a:endParaRPr lang="en-US" sz="1400"/>
          </a:p>
        </p:txBody>
      </p:sp>
      <p:sp>
        <p:nvSpPr>
          <p:cNvPr id="25610" name="Text Box 10"/>
          <p:cNvSpPr txBox="1">
            <a:spLocks noChangeArrowheads="1"/>
          </p:cNvSpPr>
          <p:nvPr/>
        </p:nvSpPr>
        <p:spPr bwMode="auto">
          <a:xfrm>
            <a:off x="3200136" y="3278188"/>
            <a:ext cx="1066271" cy="457729"/>
          </a:xfrm>
          <a:prstGeom prst="rect">
            <a:avLst/>
          </a:prstGeom>
          <a:solidFill>
            <a:srgbClr val="FFFFFF"/>
          </a:solidFill>
          <a:ln w="9525">
            <a:solidFill>
              <a:srgbClr val="FFFFFF"/>
            </a:solidFill>
            <a:miter lim="800000"/>
            <a:headEnd/>
            <a:tailEnd/>
          </a:ln>
        </p:spPr>
        <p:txBody>
          <a:bodyPr lIns="91418" tIns="45709" rIns="91418" bIns="45709"/>
          <a:lstStyle>
            <a:lvl1pPr defTabSz="1096963" eaLnBrk="0" hangingPunct="0">
              <a:defRPr sz="2400">
                <a:solidFill>
                  <a:schemeClr val="tx1"/>
                </a:solidFill>
                <a:latin typeface="Times New Roman" pitchFamily="18" charset="0"/>
              </a:defRPr>
            </a:lvl1pPr>
            <a:lvl2pPr marL="547688" defTabSz="1096963" eaLnBrk="0" hangingPunct="0">
              <a:defRPr sz="2400">
                <a:solidFill>
                  <a:schemeClr val="tx1"/>
                </a:solidFill>
                <a:latin typeface="Times New Roman" pitchFamily="18" charset="0"/>
              </a:defRPr>
            </a:lvl2pPr>
            <a:lvl3pPr marL="1096963" defTabSz="1096963" eaLnBrk="0" hangingPunct="0">
              <a:defRPr sz="2400">
                <a:solidFill>
                  <a:schemeClr val="tx1"/>
                </a:solidFill>
                <a:latin typeface="Times New Roman" pitchFamily="18" charset="0"/>
              </a:defRPr>
            </a:lvl3pPr>
            <a:lvl4pPr marL="1644650" defTabSz="1096963" eaLnBrk="0" hangingPunct="0">
              <a:defRPr sz="2400">
                <a:solidFill>
                  <a:schemeClr val="tx1"/>
                </a:solidFill>
                <a:latin typeface="Times New Roman" pitchFamily="18" charset="0"/>
              </a:defRPr>
            </a:lvl4pPr>
            <a:lvl5pPr marL="2193925" defTabSz="1096963" eaLnBrk="0" hangingPunct="0">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r>
              <a:rPr lang="en-US" sz="1400">
                <a:cs typeface="Times New Roman" pitchFamily="18" charset="0"/>
              </a:rPr>
              <a:t>AD1 Depression</a:t>
            </a:r>
            <a:endParaRPr lang="en-US" sz="1400"/>
          </a:p>
        </p:txBody>
      </p:sp>
      <p:sp>
        <p:nvSpPr>
          <p:cNvPr id="25621" name="Rectangle 21"/>
          <p:cNvSpPr>
            <a:spLocks noChangeArrowheads="1"/>
          </p:cNvSpPr>
          <p:nvPr/>
        </p:nvSpPr>
        <p:spPr bwMode="auto">
          <a:xfrm>
            <a:off x="2742407" y="2037292"/>
            <a:ext cx="1005417"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18" tIns="45709" rIns="91418" bIns="45709" anchor="ctr">
            <a:spAutoFit/>
          </a:bodyPr>
          <a:lstStyle/>
          <a:p>
            <a:pPr defTabSz="914099" eaLnBrk="0" hangingPunct="0"/>
            <a:r>
              <a:rPr lang="en-US" sz="1400">
                <a:ea typeface="Times New Roman" pitchFamily="18" charset="0"/>
                <a:cs typeface="TimesNewRomanPSMT"/>
              </a:rPr>
              <a:t>Price Index</a:t>
            </a:r>
          </a:p>
          <a:p>
            <a:pPr defTabSz="914099" eaLnBrk="0" hangingPunct="0"/>
            <a:endParaRPr lang="en-US" sz="1400">
              <a:ea typeface="Times New Roman" pitchFamily="18" charset="0"/>
              <a:cs typeface="TimesNewRomanPSMT"/>
            </a:endParaRPr>
          </a:p>
        </p:txBody>
      </p:sp>
      <p:sp>
        <p:nvSpPr>
          <p:cNvPr id="25622" name="Rectangle 22"/>
          <p:cNvSpPr>
            <a:spLocks noChangeArrowheads="1"/>
          </p:cNvSpPr>
          <p:nvPr/>
        </p:nvSpPr>
        <p:spPr bwMode="auto">
          <a:xfrm>
            <a:off x="5486136" y="1004094"/>
            <a:ext cx="1448593" cy="2073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nchor="ctr">
            <a:spAutoFit/>
          </a:bodyPr>
          <a:lstStyle/>
          <a:p>
            <a:pPr defTabSz="914099" eaLnBrk="0" hangingPunct="0"/>
            <a:r>
              <a:rPr lang="en-US" sz="1200">
                <a:cs typeface="Times New Roman" pitchFamily="18" charset="0"/>
              </a:rPr>
              <a:t>							</a:t>
            </a:r>
            <a:endParaRPr lang="en-US" sz="1200"/>
          </a:p>
          <a:p>
            <a:pPr defTabSz="914099" eaLnBrk="0" hangingPunct="0"/>
            <a:r>
              <a:rPr lang="en-US" sz="1400">
                <a:cs typeface="Times New Roman" pitchFamily="18" charset="0"/>
              </a:rPr>
              <a:t>AD3  Boom </a:t>
            </a:r>
          </a:p>
          <a:p>
            <a:pPr defTabSz="914099" eaLnBrk="0" hangingPunct="0"/>
            <a:r>
              <a:rPr lang="en-US" sz="1400">
                <a:cs typeface="Times New Roman" pitchFamily="18" charset="0"/>
              </a:rPr>
              <a:t>time</a:t>
            </a:r>
            <a:endParaRPr lang="en-US" sz="1400"/>
          </a:p>
          <a:p>
            <a:pPr defTabSz="914099" eaLnBrk="0" hangingPunct="0"/>
            <a:endParaRPr lang="en-US" sz="1400"/>
          </a:p>
        </p:txBody>
      </p:sp>
      <p:sp>
        <p:nvSpPr>
          <p:cNvPr id="25623" name="Rectangle 23"/>
          <p:cNvSpPr>
            <a:spLocks noChangeArrowheads="1"/>
          </p:cNvSpPr>
          <p:nvPr/>
        </p:nvSpPr>
        <p:spPr bwMode="auto">
          <a:xfrm>
            <a:off x="4496594" y="3104886"/>
            <a:ext cx="1119188" cy="103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18" tIns="45709" rIns="91418" bIns="45709" anchor="ctr">
            <a:spAutoFit/>
          </a:bodyPr>
          <a:lstStyle/>
          <a:p>
            <a:pPr indent="456388" defTabSz="914099" eaLnBrk="0" hangingPunct="0"/>
            <a:r>
              <a:rPr lang="en-US" sz="1200"/>
              <a:t/>
            </a:r>
            <a:br>
              <a:rPr lang="en-US" sz="1200"/>
            </a:br>
            <a:endParaRPr lang="en-US" sz="2300"/>
          </a:p>
          <a:p>
            <a:pPr indent="456388" defTabSz="914099" eaLnBrk="0" hangingPunct="0"/>
            <a:r>
              <a:rPr lang="en-US" sz="1400">
                <a:latin typeface="Arial" pitchFamily="34" charset="0"/>
                <a:ea typeface="Times New Roman" pitchFamily="18" charset="0"/>
                <a:cs typeface="Arial" pitchFamily="34" charset="0"/>
              </a:rPr>
              <a:t>AD2</a:t>
            </a:r>
            <a:endParaRPr lang="en-US" sz="1400"/>
          </a:p>
          <a:p>
            <a:pPr indent="456388" defTabSz="914099" eaLnBrk="0" hangingPunct="0"/>
            <a:r>
              <a:rPr lang="en-US" sz="1200">
                <a:latin typeface="Arial" pitchFamily="34" charset="0"/>
                <a:cs typeface="Times New Roman" pitchFamily="18" charset="0"/>
              </a:rPr>
              <a:t>           </a:t>
            </a:r>
            <a:endParaRPr lang="en-US" sz="2300"/>
          </a:p>
        </p:txBody>
      </p:sp>
      <p:sp>
        <p:nvSpPr>
          <p:cNvPr id="25624" name="Rectangle 24"/>
          <p:cNvSpPr>
            <a:spLocks noChangeArrowheads="1"/>
          </p:cNvSpPr>
          <p:nvPr/>
        </p:nvSpPr>
        <p:spPr bwMode="auto">
          <a:xfrm>
            <a:off x="7085542" y="5550959"/>
            <a:ext cx="993511" cy="664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18" tIns="45709" rIns="91418" bIns="45709" anchor="ctr">
            <a:spAutoFit/>
          </a:bodyPr>
          <a:lstStyle/>
          <a:p>
            <a:pPr defTabSz="914099" eaLnBrk="0" hangingPunct="0"/>
            <a:r>
              <a:rPr lang="en-US" sz="1400">
                <a:latin typeface="Arial" pitchFamily="34" charset="0"/>
                <a:ea typeface="Times New Roman" pitchFamily="18" charset="0"/>
                <a:cs typeface="Arial" pitchFamily="34" charset="0"/>
              </a:rPr>
              <a:t>Real GDP</a:t>
            </a:r>
            <a:endParaRPr lang="en-US" sz="1400">
              <a:ea typeface="Times New Roman" pitchFamily="18" charset="0"/>
              <a:cs typeface="Arial" pitchFamily="34" charset="0"/>
            </a:endParaRPr>
          </a:p>
          <a:p>
            <a:pPr defTabSz="914099" eaLnBrk="0" hangingPunct="0"/>
            <a:endParaRPr lang="en-US" sz="2300">
              <a:ea typeface="Times New Roman" pitchFamily="18" charset="0"/>
              <a:cs typeface="Arial" pitchFamily="34" charset="0"/>
            </a:endParaRPr>
          </a:p>
        </p:txBody>
      </p:sp>
      <p:sp>
        <p:nvSpPr>
          <p:cNvPr id="25626" name="Rectangle 26"/>
          <p:cNvSpPr>
            <a:spLocks noChangeArrowheads="1"/>
          </p:cNvSpPr>
          <p:nvPr/>
        </p:nvSpPr>
        <p:spPr bwMode="auto">
          <a:xfrm>
            <a:off x="-918104" y="5489889"/>
            <a:ext cx="184686" cy="446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18" tIns="45709" rIns="91418" bIns="45709" anchor="ctr">
            <a:spAutoFit/>
          </a:bodyPr>
          <a:lstStyle/>
          <a:p>
            <a:pPr defTabSz="914099" eaLnBrk="0" hangingPunct="0"/>
            <a:endParaRPr lang="en-US" sz="2300"/>
          </a:p>
        </p:txBody>
      </p:sp>
      <p:sp>
        <p:nvSpPr>
          <p:cNvPr id="25627" name="Rectangle 27"/>
          <p:cNvSpPr>
            <a:spLocks noGrp="1" noChangeArrowheads="1"/>
          </p:cNvSpPr>
          <p:nvPr>
            <p:ph type="title"/>
          </p:nvPr>
        </p:nvSpPr>
        <p:spPr>
          <a:xfrm>
            <a:off x="686594" y="382323"/>
            <a:ext cx="7770813" cy="1141677"/>
          </a:xfrm>
        </p:spPr>
        <p:txBody>
          <a:bodyPr>
            <a:normAutofit fontScale="90000"/>
          </a:bodyPr>
          <a:lstStyle/>
          <a:p>
            <a:r>
              <a:rPr lang="en-US" dirty="0"/>
              <a:t>Kevin </a:t>
            </a:r>
            <a:r>
              <a:rPr lang="en-US" dirty="0" err="1"/>
              <a:t>Buchnall’s</a:t>
            </a:r>
            <a:r>
              <a:rPr lang="en-US" dirty="0"/>
              <a:t> </a:t>
            </a:r>
            <a:r>
              <a:rPr lang="en-US" dirty="0" smtClean="0"/>
              <a:t>Synthesis of Classical and Keynesian Economics</a:t>
            </a:r>
            <a:endParaRPr lang="en-US" dirty="0"/>
          </a:p>
        </p:txBody>
      </p:sp>
      <p:sp>
        <p:nvSpPr>
          <p:cNvPr id="25628" name="Text Box 28"/>
          <p:cNvSpPr txBox="1">
            <a:spLocks noChangeArrowheads="1"/>
          </p:cNvSpPr>
          <p:nvPr/>
        </p:nvSpPr>
        <p:spPr bwMode="auto">
          <a:xfrm>
            <a:off x="6629136" y="2514865"/>
            <a:ext cx="686593" cy="1018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spAutoFit/>
          </a:bodyPr>
          <a:lstStyle>
            <a:lvl1pPr defTabSz="1096963" eaLnBrk="0" hangingPunct="0">
              <a:defRPr sz="2400">
                <a:solidFill>
                  <a:schemeClr val="tx1"/>
                </a:solidFill>
                <a:latin typeface="Times New Roman" pitchFamily="18" charset="0"/>
              </a:defRPr>
            </a:lvl1pPr>
            <a:lvl2pPr marL="547688" defTabSz="1096963" eaLnBrk="0" hangingPunct="0">
              <a:defRPr sz="2400">
                <a:solidFill>
                  <a:schemeClr val="tx1"/>
                </a:solidFill>
                <a:latin typeface="Times New Roman" pitchFamily="18" charset="0"/>
              </a:defRPr>
            </a:lvl2pPr>
            <a:lvl3pPr marL="1096963" defTabSz="1096963" eaLnBrk="0" hangingPunct="0">
              <a:defRPr sz="2400">
                <a:solidFill>
                  <a:schemeClr val="tx1"/>
                </a:solidFill>
                <a:latin typeface="Times New Roman" pitchFamily="18" charset="0"/>
              </a:defRPr>
            </a:lvl3pPr>
            <a:lvl4pPr marL="1644650" defTabSz="1096963" eaLnBrk="0" hangingPunct="0">
              <a:defRPr sz="2400">
                <a:solidFill>
                  <a:schemeClr val="tx1"/>
                </a:solidFill>
                <a:latin typeface="Times New Roman" pitchFamily="18" charset="0"/>
              </a:defRPr>
            </a:lvl4pPr>
            <a:lvl5pPr marL="2193925" defTabSz="1096963" eaLnBrk="0" hangingPunct="0">
              <a:defRPr sz="2400">
                <a:solidFill>
                  <a:schemeClr val="tx1"/>
                </a:solidFill>
                <a:latin typeface="Times New Roman" pitchFamily="18" charset="0"/>
              </a:defRPr>
            </a:lvl5pPr>
            <a:lvl6pPr marL="2651125" defTabSz="1096963" eaLnBrk="0" fontAlgn="base" hangingPunct="0">
              <a:spcBef>
                <a:spcPct val="0"/>
              </a:spcBef>
              <a:spcAft>
                <a:spcPct val="0"/>
              </a:spcAft>
              <a:defRPr sz="2400">
                <a:solidFill>
                  <a:schemeClr val="tx1"/>
                </a:solidFill>
                <a:latin typeface="Times New Roman" pitchFamily="18" charset="0"/>
              </a:defRPr>
            </a:lvl6pPr>
            <a:lvl7pPr marL="3108325" defTabSz="1096963" eaLnBrk="0" fontAlgn="base" hangingPunct="0">
              <a:spcBef>
                <a:spcPct val="0"/>
              </a:spcBef>
              <a:spcAft>
                <a:spcPct val="0"/>
              </a:spcAft>
              <a:defRPr sz="2400">
                <a:solidFill>
                  <a:schemeClr val="tx1"/>
                </a:solidFill>
                <a:latin typeface="Times New Roman" pitchFamily="18" charset="0"/>
              </a:defRPr>
            </a:lvl7pPr>
            <a:lvl8pPr marL="3565525" defTabSz="1096963" eaLnBrk="0" fontAlgn="base" hangingPunct="0">
              <a:spcBef>
                <a:spcPct val="0"/>
              </a:spcBef>
              <a:spcAft>
                <a:spcPct val="0"/>
              </a:spcAft>
              <a:defRPr sz="2400">
                <a:solidFill>
                  <a:schemeClr val="tx1"/>
                </a:solidFill>
                <a:latin typeface="Times New Roman" pitchFamily="18" charset="0"/>
              </a:defRPr>
            </a:lvl8pPr>
            <a:lvl9pPr marL="4022725" defTabSz="1096963"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pPr>
            <a:r>
              <a:rPr lang="en-US" sz="1400"/>
              <a:t>SAS</a:t>
            </a:r>
            <a:r>
              <a:rPr lang="en-US" sz="1800"/>
              <a:t> </a:t>
            </a:r>
            <a:r>
              <a:rPr lang="en-US" sz="1400"/>
              <a:t>is the curved line</a:t>
            </a:r>
          </a:p>
        </p:txBody>
      </p:sp>
    </p:spTree>
    <p:extLst>
      <p:ext uri="{BB962C8B-B14F-4D97-AF65-F5344CB8AC3E}">
        <p14:creationId xmlns:p14="http://schemas.microsoft.com/office/powerpoint/2010/main" val="28793432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8199" y="88175"/>
            <a:ext cx="7010399" cy="676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44625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Hypotheses</a:t>
            </a:r>
            <a:endParaRPr lang="en-US" dirty="0"/>
          </a:p>
        </p:txBody>
      </p:sp>
      <p:sp>
        <p:nvSpPr>
          <p:cNvPr id="3" name="Content Placeholder 2"/>
          <p:cNvSpPr>
            <a:spLocks noGrp="1"/>
          </p:cNvSpPr>
          <p:nvPr>
            <p:ph idx="1"/>
          </p:nvPr>
        </p:nvSpPr>
        <p:spPr>
          <a:xfrm>
            <a:off x="228600" y="1600200"/>
            <a:ext cx="8839200" cy="4525963"/>
          </a:xfrm>
        </p:spPr>
        <p:txBody>
          <a:bodyPr>
            <a:normAutofit fontScale="92500" lnSpcReduction="10000"/>
          </a:bodyPr>
          <a:lstStyle/>
          <a:p>
            <a:r>
              <a:rPr lang="en-US" sz="2800" dirty="0"/>
              <a:t>Capitalism generally involves somebody getting out more money than they put in (profit).  So </a:t>
            </a:r>
            <a:r>
              <a:rPr lang="en-US" sz="2800" dirty="0" smtClean="0"/>
              <a:t>capitalism, if successful, </a:t>
            </a:r>
            <a:r>
              <a:rPr lang="en-US" sz="2800" dirty="0"/>
              <a:t>is </a:t>
            </a:r>
            <a:r>
              <a:rPr lang="en-US" sz="2800" dirty="0" smtClean="0"/>
              <a:t>a </a:t>
            </a:r>
            <a:r>
              <a:rPr lang="en-US" sz="2800" dirty="0"/>
              <a:t>money pump that increases the disparity between wealthy and </a:t>
            </a:r>
            <a:r>
              <a:rPr lang="en-US" sz="2800" dirty="0" smtClean="0"/>
              <a:t>poor (unless the poor have money pumps that move money from the rich).</a:t>
            </a:r>
          </a:p>
          <a:p>
            <a:r>
              <a:rPr lang="en-US" sz="2800" dirty="0" smtClean="0"/>
              <a:t>Some of us have acquired very efficient money pumps.</a:t>
            </a:r>
          </a:p>
          <a:p>
            <a:r>
              <a:rPr lang="en-US" sz="2800" dirty="0" smtClean="0"/>
              <a:t>Capitalist extraction by itself is unstable and leads to collapse.</a:t>
            </a:r>
          </a:p>
          <a:p>
            <a:r>
              <a:rPr lang="en-US" sz="2800" dirty="0" smtClean="0"/>
              <a:t>Government, by its transfer payments, has prevented collapse so far. (Twice in the past 80 years we have been on the edge.)</a:t>
            </a:r>
          </a:p>
          <a:p>
            <a:r>
              <a:rPr lang="en-US" sz="2800" dirty="0" smtClean="0"/>
              <a:t>What government does is critical to survival of the system!</a:t>
            </a:r>
          </a:p>
          <a:p>
            <a:r>
              <a:rPr lang="en-US" sz="2800" dirty="0" smtClean="0"/>
              <a:t>This necessity is commonly misunderstood and threatened.</a:t>
            </a:r>
            <a:endParaRPr lang="en-US" sz="2800" dirty="0"/>
          </a:p>
          <a:p>
            <a:endParaRPr lang="en-US" dirty="0"/>
          </a:p>
        </p:txBody>
      </p:sp>
    </p:spTree>
    <p:extLst>
      <p:ext uri="{BB962C8B-B14F-4D97-AF65-F5344CB8AC3E}">
        <p14:creationId xmlns:p14="http://schemas.microsoft.com/office/powerpoint/2010/main" val="703053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865"/>
            <a:ext cx="8153400" cy="1143000"/>
          </a:xfrm>
        </p:spPr>
        <p:txBody>
          <a:bodyPr/>
          <a:lstStyle/>
          <a:p>
            <a:r>
              <a:rPr lang="en-US" sz="4000" dirty="0" smtClean="0"/>
              <a:t>Extractive </a:t>
            </a:r>
            <a:r>
              <a:rPr lang="en-US" sz="4000" dirty="0"/>
              <a:t>Politics produce </a:t>
            </a:r>
            <a:r>
              <a:rPr lang="en-US" sz="4000" dirty="0" smtClean="0"/>
              <a:t>Extractive </a:t>
            </a:r>
            <a:r>
              <a:rPr lang="en-US" sz="4000" dirty="0"/>
              <a:t>Economic Systems and vice versa</a:t>
            </a:r>
          </a:p>
        </p:txBody>
      </p:sp>
      <p:sp>
        <p:nvSpPr>
          <p:cNvPr id="3" name="Content Placeholder 2"/>
          <p:cNvSpPr>
            <a:spLocks noGrp="1"/>
          </p:cNvSpPr>
          <p:nvPr>
            <p:ph idx="1"/>
          </p:nvPr>
        </p:nvSpPr>
        <p:spPr>
          <a:xfrm>
            <a:off x="304800" y="1980407"/>
            <a:ext cx="8458200" cy="4115593"/>
          </a:xfrm>
        </p:spPr>
        <p:txBody>
          <a:bodyPr/>
          <a:lstStyle/>
          <a:p>
            <a:r>
              <a:rPr lang="en-US" sz="2400" dirty="0"/>
              <a:t>Extractive political systems exist for the benefit of a narrow elite, and create an extractive economic system. The masses cannot influence the political system, and have no incentives to exert themselves creating wealth that will be taken from them by the political elites.  This produces a big gap between rich and poor and two kinds of </a:t>
            </a:r>
            <a:r>
              <a:rPr lang="en-US" sz="2400" dirty="0" smtClean="0"/>
              <a:t>failure: </a:t>
            </a:r>
            <a:r>
              <a:rPr lang="en-US" sz="2400" dirty="0"/>
              <a:t>Collapse and the iron law of oligarchy</a:t>
            </a:r>
            <a:r>
              <a:rPr lang="en-US" sz="2400" dirty="0" smtClean="0"/>
              <a:t>.</a:t>
            </a:r>
          </a:p>
          <a:p>
            <a:r>
              <a:rPr lang="en-US" sz="2400" dirty="0" smtClean="0"/>
              <a:t>History shapes this cycle. (e.g. Colonial </a:t>
            </a:r>
            <a:r>
              <a:rPr lang="en-US" sz="2400" dirty="0" err="1" smtClean="0"/>
              <a:t>extractionism</a:t>
            </a:r>
            <a:r>
              <a:rPr lang="en-US" sz="2400" dirty="0" smtClean="0"/>
              <a:t>)</a:t>
            </a:r>
          </a:p>
          <a:p>
            <a:r>
              <a:rPr lang="en-US" sz="2400" dirty="0" smtClean="0"/>
              <a:t>Sustained economic growth requires innovation which involves creative destruction which threatens the dominant elite.</a:t>
            </a:r>
          </a:p>
          <a:p>
            <a:r>
              <a:rPr lang="en-US" sz="2400" dirty="0" smtClean="0"/>
              <a:t>In extractive situations, there is likely to be competition for political power and therefore political &amp; economic instability.</a:t>
            </a:r>
            <a:endParaRPr lang="en-US" sz="2400" dirty="0"/>
          </a:p>
          <a:p>
            <a:pPr marL="0" indent="0">
              <a:buNone/>
            </a:pPr>
            <a:endParaRPr lang="en-US" sz="2400" dirty="0"/>
          </a:p>
        </p:txBody>
      </p:sp>
    </p:spTree>
    <p:extLst>
      <p:ext uri="{BB962C8B-B14F-4D97-AF65-F5344CB8AC3E}">
        <p14:creationId xmlns:p14="http://schemas.microsoft.com/office/powerpoint/2010/main" val="12708656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for </a:t>
            </a:r>
            <a:r>
              <a:rPr lang="en-US" dirty="0" err="1" smtClean="0"/>
              <a:t>Extractionism</a:t>
            </a:r>
            <a:r>
              <a:rPr lang="en-US" dirty="0" smtClean="0"/>
              <a:t> from</a:t>
            </a:r>
            <a:br>
              <a:rPr lang="en-US" dirty="0" smtClean="0"/>
            </a:br>
            <a:r>
              <a:rPr lang="en-US" dirty="0" smtClean="0"/>
              <a:t>Well known Truisms</a:t>
            </a:r>
            <a:endParaRPr lang="en-US" dirty="0"/>
          </a:p>
        </p:txBody>
      </p:sp>
      <p:sp>
        <p:nvSpPr>
          <p:cNvPr id="3" name="Content Placeholder 2"/>
          <p:cNvSpPr>
            <a:spLocks noGrp="1"/>
          </p:cNvSpPr>
          <p:nvPr>
            <p:ph idx="1"/>
          </p:nvPr>
        </p:nvSpPr>
        <p:spPr>
          <a:xfrm>
            <a:off x="533400" y="1980407"/>
            <a:ext cx="8229600" cy="4115593"/>
          </a:xfrm>
        </p:spPr>
        <p:txBody>
          <a:bodyPr/>
          <a:lstStyle/>
          <a:p>
            <a:r>
              <a:rPr lang="en-US" dirty="0" smtClean="0"/>
              <a:t>The rich get richer and the poor get children.</a:t>
            </a:r>
          </a:p>
          <a:p>
            <a:r>
              <a:rPr lang="en-US" dirty="0" smtClean="0"/>
              <a:t>Money attracts money.</a:t>
            </a:r>
          </a:p>
          <a:p>
            <a:r>
              <a:rPr lang="en-US" dirty="0" smtClean="0"/>
              <a:t>He who has will be given a lot more.</a:t>
            </a:r>
          </a:p>
          <a:p>
            <a:r>
              <a:rPr lang="en-US" dirty="0" smtClean="0"/>
              <a:t>“The forces in a capitalist society, if left unchecked, tend to make the rich richer and the poor poorer.” </a:t>
            </a:r>
            <a:r>
              <a:rPr lang="en-US" dirty="0"/>
              <a:t>Jawaharlal </a:t>
            </a:r>
            <a:r>
              <a:rPr lang="en-US" dirty="0" smtClean="0"/>
              <a:t>Nehru</a:t>
            </a:r>
          </a:p>
          <a:p>
            <a:r>
              <a:rPr lang="en-US" dirty="0" smtClean="0"/>
              <a:t>It takes money to make money.</a:t>
            </a:r>
          </a:p>
        </p:txBody>
      </p:sp>
    </p:spTree>
    <p:extLst>
      <p:ext uri="{BB962C8B-B14F-4D97-AF65-F5344CB8AC3E}">
        <p14:creationId xmlns:p14="http://schemas.microsoft.com/office/powerpoint/2010/main" val="10286285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Inclusive Politics produce Inclusive Economic Systems and vice versa</a:t>
            </a:r>
            <a:endParaRPr lang="en-US" dirty="0"/>
          </a:p>
        </p:txBody>
      </p:sp>
      <p:sp>
        <p:nvSpPr>
          <p:cNvPr id="3" name="Content Placeholder 2"/>
          <p:cNvSpPr>
            <a:spLocks noGrp="1"/>
          </p:cNvSpPr>
          <p:nvPr>
            <p:ph idx="1"/>
          </p:nvPr>
        </p:nvSpPr>
        <p:spPr>
          <a:xfrm>
            <a:off x="152400" y="1600200"/>
            <a:ext cx="8839200" cy="4525963"/>
          </a:xfrm>
        </p:spPr>
        <p:txBody>
          <a:bodyPr>
            <a:noAutofit/>
          </a:bodyPr>
          <a:lstStyle/>
          <a:p>
            <a:r>
              <a:rPr lang="en-US" sz="2200" dirty="0" smtClean="0"/>
              <a:t>Inclusive political systems provide widely utilized </a:t>
            </a:r>
            <a:r>
              <a:rPr lang="en-US" sz="2200" dirty="0"/>
              <a:t>incentives for people to acquire skills, work hard, save, </a:t>
            </a:r>
            <a:r>
              <a:rPr lang="en-US" sz="2200" dirty="0" smtClean="0"/>
              <a:t>invest, and innovate and thereby profit. This requires a strong central government that reflects the interests of many.  This tends to produce a more egalitarian and wealthy society.</a:t>
            </a:r>
          </a:p>
          <a:p>
            <a:r>
              <a:rPr lang="en-US" sz="2200" dirty="0" smtClean="0"/>
              <a:t>Inclusive economic institutions enforce property rights, create a level playing field, encourage investments in new technologies and education or training.  Innovation and creative destruction are encouraged.</a:t>
            </a:r>
          </a:p>
          <a:p>
            <a:r>
              <a:rPr lang="en-US" sz="2200" dirty="0" smtClean="0"/>
              <a:t>History shapes the institutions of nations.</a:t>
            </a:r>
          </a:p>
          <a:p>
            <a:pPr lvl="1"/>
            <a:r>
              <a:rPr lang="en-US" sz="1800" dirty="0" smtClean="0"/>
              <a:t>The black death forced the collapse of the feudal serfdom in western Europe.</a:t>
            </a:r>
          </a:p>
          <a:p>
            <a:pPr lvl="1"/>
            <a:r>
              <a:rPr lang="en-US" sz="1800" dirty="0" smtClean="0"/>
              <a:t>The growth of Parliamentarianism broadened participation in politics and economics.</a:t>
            </a:r>
          </a:p>
          <a:p>
            <a:pPr lvl="1"/>
            <a:r>
              <a:rPr lang="en-US" sz="1800" dirty="0" smtClean="0"/>
              <a:t>English efforts to extract wealth from North America failed </a:t>
            </a:r>
            <a:r>
              <a:rPr lang="en-US" sz="1800" dirty="0" smtClean="0">
                <a:sym typeface="Wingdings" pitchFamily="2" charset="2"/>
              </a:rPr>
              <a:t> more egalitarian </a:t>
            </a:r>
            <a:r>
              <a:rPr lang="en-US" sz="1800" dirty="0" err="1" smtClean="0">
                <a:sym typeface="Wingdings" pitchFamily="2" charset="2"/>
              </a:rPr>
              <a:t>soc.</a:t>
            </a:r>
            <a:endParaRPr lang="en-US" sz="1800" dirty="0" smtClean="0"/>
          </a:p>
          <a:p>
            <a:r>
              <a:rPr lang="en-US" sz="2200" dirty="0" smtClean="0"/>
              <a:t>But this virtuous cycle is hard to start, rarely successful, and can be corrupted by the growth of </a:t>
            </a:r>
            <a:r>
              <a:rPr lang="en-US" sz="2200" dirty="0" err="1" smtClean="0"/>
              <a:t>extractionism</a:t>
            </a:r>
            <a:r>
              <a:rPr lang="en-US" sz="2200" dirty="0" smtClean="0"/>
              <a:t>.</a:t>
            </a:r>
          </a:p>
          <a:p>
            <a:endParaRPr lang="en-US" sz="2200" dirty="0"/>
          </a:p>
          <a:p>
            <a:pPr marL="0" indent="0">
              <a:buNone/>
            </a:pPr>
            <a:r>
              <a:rPr lang="en-US" sz="2400" dirty="0" smtClean="0"/>
              <a:t> </a:t>
            </a:r>
          </a:p>
        </p:txBody>
      </p:sp>
    </p:spTree>
    <p:extLst>
      <p:ext uri="{BB962C8B-B14F-4D97-AF65-F5344CB8AC3E}">
        <p14:creationId xmlns:p14="http://schemas.microsoft.com/office/powerpoint/2010/main" val="27611339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a:t>
            </a:r>
            <a:r>
              <a:rPr lang="en-US" dirty="0" err="1" smtClean="0"/>
              <a:t>Extractionism</a:t>
            </a:r>
            <a:endParaRPr lang="en-US" dirty="0"/>
          </a:p>
        </p:txBody>
      </p:sp>
      <p:sp>
        <p:nvSpPr>
          <p:cNvPr id="3" name="Content Placeholder 2"/>
          <p:cNvSpPr>
            <a:spLocks noGrp="1"/>
          </p:cNvSpPr>
          <p:nvPr>
            <p:ph idx="1"/>
          </p:nvPr>
        </p:nvSpPr>
        <p:spPr/>
        <p:txBody>
          <a:bodyPr/>
          <a:lstStyle/>
          <a:p>
            <a:r>
              <a:rPr lang="en-US" dirty="0"/>
              <a:t>David Cay </a:t>
            </a:r>
            <a:r>
              <a:rPr lang="en-US" dirty="0" smtClean="0"/>
              <a:t>Johnston, </a:t>
            </a:r>
            <a:r>
              <a:rPr lang="en-US" u="sng" dirty="0" smtClean="0"/>
              <a:t>Free Lunch: How </a:t>
            </a:r>
            <a:r>
              <a:rPr lang="en-US" u="sng" dirty="0"/>
              <a:t>the </a:t>
            </a:r>
            <a:r>
              <a:rPr lang="en-US" u="sng" dirty="0" smtClean="0"/>
              <a:t>Wealthiest </a:t>
            </a:r>
            <a:r>
              <a:rPr lang="en-US" u="sng" dirty="0"/>
              <a:t>Americans enrich themselves at </a:t>
            </a:r>
            <a:r>
              <a:rPr lang="en-US" u="sng" dirty="0" smtClean="0"/>
              <a:t>Government Expense </a:t>
            </a:r>
            <a:r>
              <a:rPr lang="en-US" u="sng" dirty="0"/>
              <a:t>(and stick you with the bill</a:t>
            </a:r>
            <a:r>
              <a:rPr lang="en-US" u="sng" dirty="0" smtClean="0"/>
              <a:t>)</a:t>
            </a:r>
          </a:p>
          <a:p>
            <a:r>
              <a:rPr lang="en-US" dirty="0" err="1" smtClean="0"/>
              <a:t>Chrystia</a:t>
            </a:r>
            <a:r>
              <a:rPr lang="en-US" dirty="0" smtClean="0"/>
              <a:t> Freeland, </a:t>
            </a:r>
            <a:r>
              <a:rPr lang="en-US" u="sng" dirty="0" smtClean="0"/>
              <a:t>Plutocrats: The Rise of the New Global Super-Rich and the Fall of Everyone Else</a:t>
            </a:r>
            <a:r>
              <a:rPr lang="en-US" dirty="0" smtClean="0"/>
              <a:t>.</a:t>
            </a:r>
            <a:endParaRPr lang="en-US" dirty="0"/>
          </a:p>
        </p:txBody>
      </p:sp>
    </p:spTree>
    <p:extLst>
      <p:ext uri="{BB962C8B-B14F-4D97-AF65-F5344CB8AC3E}">
        <p14:creationId xmlns:p14="http://schemas.microsoft.com/office/powerpoint/2010/main" val="42448978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Extraction in America</a:t>
            </a:r>
            <a:endParaRPr lang="en-US" dirty="0"/>
          </a:p>
        </p:txBody>
      </p:sp>
      <p:sp>
        <p:nvSpPr>
          <p:cNvPr id="3" name="Content Placeholder 2"/>
          <p:cNvSpPr>
            <a:spLocks noGrp="1"/>
          </p:cNvSpPr>
          <p:nvPr>
            <p:ph idx="1"/>
          </p:nvPr>
        </p:nvSpPr>
        <p:spPr>
          <a:xfrm>
            <a:off x="457200" y="1980407"/>
            <a:ext cx="8229600" cy="4115593"/>
          </a:xfrm>
        </p:spPr>
        <p:txBody>
          <a:bodyPr/>
          <a:lstStyle/>
          <a:p>
            <a:r>
              <a:rPr lang="en-US" sz="2400" dirty="0" smtClean="0"/>
              <a:t>When sequestration affected the wealthy travelers, it was fixed.  But cancer patients, the elderly and the poor do without.</a:t>
            </a:r>
          </a:p>
          <a:p>
            <a:r>
              <a:rPr lang="en-US" sz="2400" dirty="0" smtClean="0"/>
              <a:t>The fight over 501(c) 4 organizations illustrates the political and economic clout of the wealthy.</a:t>
            </a:r>
          </a:p>
          <a:p>
            <a:r>
              <a:rPr lang="en-US" sz="2400" dirty="0" smtClean="0"/>
              <a:t>Tax breaks for the wealthy and corporations.</a:t>
            </a:r>
          </a:p>
          <a:p>
            <a:r>
              <a:rPr lang="en-US" sz="2400" dirty="0" smtClean="0"/>
              <a:t>There is a continuing battle over free ISP’s in United States.</a:t>
            </a:r>
          </a:p>
          <a:p>
            <a:r>
              <a:rPr lang="en-US" sz="2400" dirty="0" smtClean="0"/>
              <a:t>No sales of cars in N. Carolina without brick &amp; mortar stores.</a:t>
            </a:r>
          </a:p>
          <a:p>
            <a:r>
              <a:rPr lang="en-US" sz="2400" dirty="0" smtClean="0"/>
              <a:t>Efforts to cut Soc. Sec., Medicare, Medicaid, etc.</a:t>
            </a:r>
          </a:p>
          <a:p>
            <a:r>
              <a:rPr lang="en-US" sz="2400" dirty="0" smtClean="0"/>
              <a:t>Subsidies for rich corporations.</a:t>
            </a:r>
          </a:p>
          <a:p>
            <a:r>
              <a:rPr lang="en-US" sz="2400" dirty="0" smtClean="0"/>
              <a:t>Over 45,000 well paid lobbyists in Washington.</a:t>
            </a:r>
          </a:p>
          <a:p>
            <a:r>
              <a:rPr lang="en-US" sz="2400" dirty="0" smtClean="0"/>
              <a:t>The Paul Ryan Budget.</a:t>
            </a:r>
            <a:endParaRPr lang="en-US" sz="2400" dirty="0"/>
          </a:p>
        </p:txBody>
      </p:sp>
    </p:spTree>
    <p:extLst>
      <p:ext uri="{BB962C8B-B14F-4D97-AF65-F5344CB8AC3E}">
        <p14:creationId xmlns:p14="http://schemas.microsoft.com/office/powerpoint/2010/main" val="18100346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0688" y="1123950"/>
            <a:ext cx="5762625"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0688" y="1123950"/>
            <a:ext cx="5762625"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600200" y="381000"/>
            <a:ext cx="6629400" cy="584775"/>
          </a:xfrm>
          <a:prstGeom prst="rect">
            <a:avLst/>
          </a:prstGeom>
        </p:spPr>
        <p:txBody>
          <a:bodyPr wrap="square">
            <a:spAutoFit/>
          </a:bodyPr>
          <a:lstStyle/>
          <a:p>
            <a:r>
              <a:rPr lang="en-US" sz="3200" dirty="0"/>
              <a:t>From a 2005 study by Larry M. Bartels</a:t>
            </a:r>
          </a:p>
        </p:txBody>
      </p:sp>
    </p:spTree>
    <p:extLst>
      <p:ext uri="{BB962C8B-B14F-4D97-AF65-F5344CB8AC3E}">
        <p14:creationId xmlns:p14="http://schemas.microsoft.com/office/powerpoint/2010/main" val="6520999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Issues</a:t>
            </a:r>
            <a:endParaRPr lang="en-US" dirty="0"/>
          </a:p>
        </p:txBody>
      </p:sp>
      <p:sp>
        <p:nvSpPr>
          <p:cNvPr id="3" name="Content Placeholder 2"/>
          <p:cNvSpPr>
            <a:spLocks noGrp="1"/>
          </p:cNvSpPr>
          <p:nvPr>
            <p:ph idx="1"/>
          </p:nvPr>
        </p:nvSpPr>
        <p:spPr/>
        <p:txBody>
          <a:bodyPr>
            <a:normAutofit/>
          </a:bodyPr>
          <a:lstStyle/>
          <a:p>
            <a:r>
              <a:rPr lang="en-US" dirty="0" smtClean="0"/>
              <a:t>Debt</a:t>
            </a:r>
          </a:p>
          <a:p>
            <a:r>
              <a:rPr lang="en-US" dirty="0" smtClean="0"/>
              <a:t>Finance</a:t>
            </a:r>
          </a:p>
          <a:p>
            <a:r>
              <a:rPr lang="en-US" dirty="0" smtClean="0"/>
              <a:t>Wealth Concentration</a:t>
            </a:r>
          </a:p>
          <a:p>
            <a:r>
              <a:rPr lang="en-US" dirty="0"/>
              <a:t>Jobs (Employment</a:t>
            </a:r>
            <a:r>
              <a:rPr lang="en-US" dirty="0" smtClean="0"/>
              <a:t>)</a:t>
            </a:r>
          </a:p>
          <a:p>
            <a:r>
              <a:rPr lang="en-US" dirty="0"/>
              <a:t>Consumption and </a:t>
            </a:r>
            <a:r>
              <a:rPr lang="en-US" dirty="0" smtClean="0"/>
              <a:t>Production</a:t>
            </a:r>
          </a:p>
          <a:p>
            <a:r>
              <a:rPr lang="en-US" dirty="0" smtClean="0"/>
              <a:t>Environment</a:t>
            </a:r>
            <a:endParaRPr lang="en-US" dirty="0"/>
          </a:p>
        </p:txBody>
      </p:sp>
    </p:spTree>
    <p:extLst>
      <p:ext uri="{BB962C8B-B14F-4D97-AF65-F5344CB8AC3E}">
        <p14:creationId xmlns:p14="http://schemas.microsoft.com/office/powerpoint/2010/main" val="33898389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Finance</a:t>
            </a:r>
            <a:endParaRPr lang="en-US" dirty="0"/>
          </a:p>
        </p:txBody>
      </p:sp>
      <p:sp>
        <p:nvSpPr>
          <p:cNvPr id="3" name="Content Placeholder 2"/>
          <p:cNvSpPr>
            <a:spLocks noGrp="1"/>
          </p:cNvSpPr>
          <p:nvPr>
            <p:ph idx="1"/>
          </p:nvPr>
        </p:nvSpPr>
        <p:spPr/>
        <p:txBody>
          <a:bodyPr/>
          <a:lstStyle/>
          <a:p>
            <a:r>
              <a:rPr lang="en-US" dirty="0" smtClean="0"/>
              <a:t>Reckless provision of credit</a:t>
            </a:r>
          </a:p>
          <a:p>
            <a:r>
              <a:rPr lang="en-US" dirty="0" smtClean="0"/>
              <a:t>Creation of dubious financial instruments</a:t>
            </a:r>
          </a:p>
          <a:p>
            <a:r>
              <a:rPr lang="en-US" dirty="0" smtClean="0"/>
              <a:t>Collapse of housing and financial markets</a:t>
            </a:r>
          </a:p>
          <a:p>
            <a:r>
              <a:rPr lang="en-US" dirty="0" smtClean="0"/>
              <a:t>Reluctance of lenders to lend</a:t>
            </a:r>
          </a:p>
          <a:p>
            <a:r>
              <a:rPr lang="en-US" dirty="0" smtClean="0"/>
              <a:t>Reluctance of borrowers to borrow</a:t>
            </a:r>
          </a:p>
          <a:p>
            <a:r>
              <a:rPr lang="en-US" dirty="0" smtClean="0"/>
              <a:t>These affect the concentration of wealth and employment prospects.</a:t>
            </a:r>
            <a:endParaRPr lang="en-US" dirty="0"/>
          </a:p>
        </p:txBody>
      </p:sp>
    </p:spTree>
    <p:extLst>
      <p:ext uri="{BB962C8B-B14F-4D97-AF65-F5344CB8AC3E}">
        <p14:creationId xmlns:p14="http://schemas.microsoft.com/office/powerpoint/2010/main" val="19069328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in wages and productivity</a:t>
            </a:r>
            <a:endParaRPr lang="en-US" dirty="0"/>
          </a:p>
        </p:txBody>
      </p:sp>
      <p:sp>
        <p:nvSpPr>
          <p:cNvPr id="3" name="Content Placeholder 2"/>
          <p:cNvSpPr>
            <a:spLocks noGrp="1"/>
          </p:cNvSpPr>
          <p:nvPr>
            <p:ph idx="1"/>
          </p:nvPr>
        </p:nvSpPr>
        <p:spPr/>
        <p:txBody>
          <a:bodyPr>
            <a:normAutofit/>
          </a:bodyPr>
          <a:lstStyle/>
          <a:p>
            <a:r>
              <a:rPr lang="en-US" sz="2400" b="1" dirty="0"/>
              <a:t>Productivity has surged, but income and wages have stagnated for most Americans. If the median household income had kept pace with the economy since 1970, it would now be nearly $92,000, not $50,000.</a:t>
            </a:r>
          </a:p>
          <a:p>
            <a:endParaRPr lang="en-US" sz="2400" dirty="0"/>
          </a:p>
        </p:txBody>
      </p:sp>
      <p:pic>
        <p:nvPicPr>
          <p:cNvPr id="4" name="Picture -1023" descr="C:\Users\owner\Pictures\WageChange.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200400"/>
            <a:ext cx="6540297"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8323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Wealth Concentration</a:t>
            </a:r>
            <a:endParaRPr lang="en-US" dirty="0"/>
          </a:p>
        </p:txBody>
      </p:sp>
      <p:sp>
        <p:nvSpPr>
          <p:cNvPr id="3" name="Content Placeholder 2"/>
          <p:cNvSpPr>
            <a:spLocks noGrp="1"/>
          </p:cNvSpPr>
          <p:nvPr>
            <p:ph idx="1"/>
          </p:nvPr>
        </p:nvSpPr>
        <p:spPr/>
        <p:txBody>
          <a:bodyPr/>
          <a:lstStyle/>
          <a:p>
            <a:r>
              <a:rPr lang="en-US" sz="2400" dirty="0" smtClean="0"/>
              <a:t>Along with economic power so also political power is concentrated.</a:t>
            </a:r>
          </a:p>
          <a:p>
            <a:r>
              <a:rPr lang="en-US" sz="2400" dirty="0" smtClean="0"/>
              <a:t>We have witnessed great growth in profits without growth in wages</a:t>
            </a:r>
          </a:p>
          <a:p>
            <a:r>
              <a:rPr lang="en-US" sz="2400" dirty="0" smtClean="0"/>
              <a:t>Erosion of fair and inclusive market rules</a:t>
            </a:r>
          </a:p>
          <a:p>
            <a:r>
              <a:rPr lang="en-US" sz="2400" dirty="0" smtClean="0"/>
              <a:t>Capture of government for benefit of the few</a:t>
            </a:r>
          </a:p>
          <a:p>
            <a:r>
              <a:rPr lang="en-US" sz="2400" dirty="0" err="1" smtClean="0"/>
              <a:t>Extractionism</a:t>
            </a:r>
            <a:r>
              <a:rPr lang="en-US" sz="2400" dirty="0" smtClean="0"/>
              <a:t> (Exploitation and exclusion of the poor)</a:t>
            </a:r>
          </a:p>
          <a:p>
            <a:r>
              <a:rPr lang="en-US" sz="2400" dirty="0" smtClean="0"/>
              <a:t>Manipulations of Democracy</a:t>
            </a:r>
          </a:p>
          <a:p>
            <a:r>
              <a:rPr lang="en-US" sz="2400" dirty="0" smtClean="0"/>
              <a:t>Erosion of opportunities for ownership and employment</a:t>
            </a:r>
          </a:p>
          <a:p>
            <a:endParaRPr lang="en-US" dirty="0" smtClean="0"/>
          </a:p>
          <a:p>
            <a:endParaRPr lang="en-US" dirty="0"/>
          </a:p>
        </p:txBody>
      </p:sp>
    </p:spTree>
    <p:extLst>
      <p:ext uri="{BB962C8B-B14F-4D97-AF65-F5344CB8AC3E}">
        <p14:creationId xmlns:p14="http://schemas.microsoft.com/office/powerpoint/2010/main" val="42196021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Employment</a:t>
            </a:r>
            <a:endParaRPr lang="en-US" dirty="0"/>
          </a:p>
        </p:txBody>
      </p:sp>
      <p:sp>
        <p:nvSpPr>
          <p:cNvPr id="3" name="Content Placeholder 2"/>
          <p:cNvSpPr>
            <a:spLocks noGrp="1"/>
          </p:cNvSpPr>
          <p:nvPr>
            <p:ph idx="1"/>
          </p:nvPr>
        </p:nvSpPr>
        <p:spPr>
          <a:xfrm>
            <a:off x="533400" y="1980407"/>
            <a:ext cx="8229600" cy="4115593"/>
          </a:xfrm>
        </p:spPr>
        <p:txBody>
          <a:bodyPr/>
          <a:lstStyle/>
          <a:p>
            <a:r>
              <a:rPr lang="en-US" dirty="0"/>
              <a:t>Lower consumption means </a:t>
            </a:r>
            <a:r>
              <a:rPr lang="en-US" dirty="0" smtClean="0"/>
              <a:t>layoffs.</a:t>
            </a:r>
          </a:p>
          <a:p>
            <a:r>
              <a:rPr lang="en-US" dirty="0" smtClean="0"/>
              <a:t>Leads to declining wages, skills, purchasing power.</a:t>
            </a:r>
          </a:p>
          <a:p>
            <a:r>
              <a:rPr lang="en-US" dirty="0" smtClean="0"/>
              <a:t>This means lower consumption and therefore it impacts investment and production.</a:t>
            </a:r>
          </a:p>
          <a:p>
            <a:r>
              <a:rPr lang="en-US" dirty="0" smtClean="0"/>
              <a:t>This is a vicious cycle (i.e. – Instability)</a:t>
            </a:r>
            <a:endParaRPr lang="en-US" dirty="0"/>
          </a:p>
        </p:txBody>
      </p:sp>
    </p:spTree>
    <p:extLst>
      <p:ext uri="{BB962C8B-B14F-4D97-AF65-F5344CB8AC3E}">
        <p14:creationId xmlns:p14="http://schemas.microsoft.com/office/powerpoint/2010/main" val="20992175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Triffin</a:t>
            </a:r>
            <a:r>
              <a:rPr lang="en-US" dirty="0" smtClean="0"/>
              <a:t> Dilemma</a:t>
            </a:r>
            <a:endParaRPr lang="en-US" dirty="0"/>
          </a:p>
        </p:txBody>
      </p:sp>
      <p:sp>
        <p:nvSpPr>
          <p:cNvPr id="3" name="Content Placeholder 2"/>
          <p:cNvSpPr>
            <a:spLocks noGrp="1"/>
          </p:cNvSpPr>
          <p:nvPr>
            <p:ph idx="1"/>
          </p:nvPr>
        </p:nvSpPr>
        <p:spPr/>
        <p:txBody>
          <a:bodyPr/>
          <a:lstStyle/>
          <a:p>
            <a:r>
              <a:rPr lang="en-US" sz="2800" dirty="0"/>
              <a:t>The use of a national currency (i.e. the U.S. dollar) as global reserve currency leads to a tension between national monetary policy and global monetary policy. This is reflected in fundamental imbalances in the balance of payments, specifically the current account: some goals require an overall flow of dollars out of the United States, while others require an overall flow of dollars </a:t>
            </a:r>
            <a:r>
              <a:rPr lang="en-US" sz="2800" dirty="0" smtClean="0"/>
              <a:t>into </a:t>
            </a:r>
            <a:r>
              <a:rPr lang="en-US" sz="2800" dirty="0"/>
              <a:t>the United States.</a:t>
            </a:r>
          </a:p>
        </p:txBody>
      </p:sp>
    </p:spTree>
    <p:extLst>
      <p:ext uri="{BB962C8B-B14F-4D97-AF65-F5344CB8AC3E}">
        <p14:creationId xmlns:p14="http://schemas.microsoft.com/office/powerpoint/2010/main" val="1763851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err="1"/>
              <a:t>Triffin</a:t>
            </a:r>
            <a:r>
              <a:rPr lang="en-US" dirty="0"/>
              <a:t> </a:t>
            </a:r>
            <a:r>
              <a:rPr lang="en-US" dirty="0" smtClean="0"/>
              <a:t>Dilemma </a:t>
            </a:r>
            <a:r>
              <a:rPr lang="en-US" sz="2800" dirty="0" smtClean="0"/>
              <a:t>(source: IMF)</a:t>
            </a:r>
            <a:endParaRPr lang="en-US" sz="2800" dirty="0"/>
          </a:p>
        </p:txBody>
      </p:sp>
      <p:sp>
        <p:nvSpPr>
          <p:cNvPr id="3" name="Content Placeholder 2"/>
          <p:cNvSpPr>
            <a:spLocks noGrp="1"/>
          </p:cNvSpPr>
          <p:nvPr>
            <p:ph idx="1"/>
          </p:nvPr>
        </p:nvSpPr>
        <p:spPr/>
        <p:txBody>
          <a:bodyPr>
            <a:normAutofit fontScale="77500" lnSpcReduction="20000"/>
          </a:bodyPr>
          <a:lstStyle/>
          <a:p>
            <a:r>
              <a:rPr lang="en-US" dirty="0"/>
              <a:t>If the United States stopped running balance of payments deficits, the international community would lose its largest source of additions to reserves. The resulting shortage of liquidity could pull the world economy into a </a:t>
            </a:r>
            <a:r>
              <a:rPr lang="en-US" dirty="0" err="1"/>
              <a:t>contractionary</a:t>
            </a:r>
            <a:r>
              <a:rPr lang="en-US" dirty="0"/>
              <a:t> spiral, leading to instability</a:t>
            </a:r>
            <a:r>
              <a:rPr lang="en-US" dirty="0" smtClean="0"/>
              <a:t>.</a:t>
            </a:r>
          </a:p>
          <a:p>
            <a:r>
              <a:rPr lang="en-US" dirty="0"/>
              <a:t>If U.S. deficits continued, a steady stream of dollars would continue to fuel world economic growth. However, excessive U.S. deficits (dollar glut) would erode confidence in the value of the U.S. dollar. Without confidence in the dollar, it would no longer be accepted as the world's reserve currency. The fixed exchange rate system could break down, leading to instability.</a:t>
            </a:r>
          </a:p>
        </p:txBody>
      </p:sp>
    </p:spTree>
    <p:extLst>
      <p:ext uri="{BB962C8B-B14F-4D97-AF65-F5344CB8AC3E}">
        <p14:creationId xmlns:p14="http://schemas.microsoft.com/office/powerpoint/2010/main" val="41357341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Mundell’s</a:t>
            </a:r>
            <a:r>
              <a:rPr lang="en-US" dirty="0" smtClean="0"/>
              <a:t> </a:t>
            </a:r>
            <a:r>
              <a:rPr lang="en-US" dirty="0" err="1" smtClean="0"/>
              <a:t>Trilemma</a:t>
            </a:r>
            <a:endParaRPr lang="en-US" dirty="0"/>
          </a:p>
        </p:txBody>
      </p:sp>
      <p:sp>
        <p:nvSpPr>
          <p:cNvPr id="3" name="Content Placeholder 2"/>
          <p:cNvSpPr>
            <a:spLocks noGrp="1"/>
          </p:cNvSpPr>
          <p:nvPr>
            <p:ph idx="1"/>
          </p:nvPr>
        </p:nvSpPr>
        <p:spPr/>
        <p:txBody>
          <a:bodyPr/>
          <a:lstStyle/>
          <a:p>
            <a:r>
              <a:rPr lang="en-US" dirty="0"/>
              <a:t>It is not possible to have monetary independence, free movement of capital, and stable currency exchange </a:t>
            </a:r>
            <a:r>
              <a:rPr lang="en-US" dirty="0" smtClean="0"/>
              <a:t>rates.</a:t>
            </a:r>
          </a:p>
          <a:p>
            <a:r>
              <a:rPr lang="en-US" dirty="0" smtClean="0"/>
              <a:t>You </a:t>
            </a:r>
            <a:r>
              <a:rPr lang="en-US" dirty="0"/>
              <a:t>must either let your currency float, or attempt to prevent currency from moving in or out of the country, or let someone else run your monetary policies.</a:t>
            </a:r>
          </a:p>
        </p:txBody>
      </p:sp>
    </p:spTree>
    <p:extLst>
      <p:ext uri="{BB962C8B-B14F-4D97-AF65-F5344CB8AC3E}">
        <p14:creationId xmlns:p14="http://schemas.microsoft.com/office/powerpoint/2010/main" val="14736268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Recent Versions of </a:t>
            </a:r>
            <a:r>
              <a:rPr lang="en-US" dirty="0" err="1" smtClean="0"/>
              <a:t>Mundell’s</a:t>
            </a:r>
            <a:r>
              <a:rPr lang="en-US" dirty="0" smtClean="0"/>
              <a:t> </a:t>
            </a:r>
            <a:r>
              <a:rPr lang="en-US" dirty="0" err="1" smtClean="0"/>
              <a:t>Trilemma</a:t>
            </a:r>
            <a:endParaRPr lang="en-US" dirty="0"/>
          </a:p>
        </p:txBody>
      </p:sp>
      <p:sp>
        <p:nvSpPr>
          <p:cNvPr id="3" name="Content Placeholder 2"/>
          <p:cNvSpPr>
            <a:spLocks noGrp="1"/>
          </p:cNvSpPr>
          <p:nvPr>
            <p:ph idx="1"/>
          </p:nvPr>
        </p:nvSpPr>
        <p:spPr/>
        <p:txBody>
          <a:bodyPr/>
          <a:lstStyle/>
          <a:p>
            <a:r>
              <a:rPr lang="en-US" dirty="0" err="1"/>
              <a:t>Dani</a:t>
            </a:r>
            <a:r>
              <a:rPr lang="en-US" dirty="0"/>
              <a:t> </a:t>
            </a:r>
            <a:r>
              <a:rPr lang="en-US" dirty="0" err="1" smtClean="0"/>
              <a:t>Rodrik’s</a:t>
            </a:r>
            <a:r>
              <a:rPr lang="en-US" dirty="0" smtClean="0"/>
              <a:t> </a:t>
            </a:r>
            <a:r>
              <a:rPr lang="en-US" dirty="0"/>
              <a:t>version is that “democracy, national sovereignty, and global economic integration are mutually incompatible</a:t>
            </a:r>
            <a:r>
              <a:rPr lang="en-US" dirty="0" smtClean="0"/>
              <a:t>.”</a:t>
            </a:r>
          </a:p>
          <a:p>
            <a:r>
              <a:rPr lang="en-US" dirty="0"/>
              <a:t>Ashok </a:t>
            </a:r>
            <a:r>
              <a:rPr lang="en-US" dirty="0" err="1"/>
              <a:t>Bardhan</a:t>
            </a:r>
            <a:r>
              <a:rPr lang="en-US" dirty="0"/>
              <a:t> makes it a </a:t>
            </a:r>
            <a:r>
              <a:rPr lang="en-US" dirty="0" err="1"/>
              <a:t>tettralemma</a:t>
            </a:r>
            <a:r>
              <a:rPr lang="en-US" dirty="0"/>
              <a:t>.  “It is difficult to see how tenuous co-habitation of these four – globalization, free market principles, democracy, and national policy </a:t>
            </a:r>
            <a:r>
              <a:rPr lang="en-US" dirty="0" smtClean="0"/>
              <a:t>independence </a:t>
            </a:r>
            <a:r>
              <a:rPr lang="en-US" dirty="0"/>
              <a:t>– can survive in the present circumstances.”</a:t>
            </a:r>
          </a:p>
        </p:txBody>
      </p:sp>
    </p:spTree>
    <p:extLst>
      <p:ext uri="{BB962C8B-B14F-4D97-AF65-F5344CB8AC3E}">
        <p14:creationId xmlns:p14="http://schemas.microsoft.com/office/powerpoint/2010/main" val="25930020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James Galbraith found weak correlations between political party and perceptions of equality</a:t>
            </a:r>
            <a:r>
              <a:rPr lang="en-US" dirty="0" smtClean="0"/>
              <a:t> </a:t>
            </a:r>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dirty="0" smtClean="0"/>
              <a:t>Those who perceive their world as roughly egalitarian tend to vote Republican.</a:t>
            </a:r>
          </a:p>
          <a:p>
            <a:r>
              <a:rPr lang="en-US" dirty="0" smtClean="0"/>
              <a:t>Those who perceive it otherwise, tend to vote Democratic or not to vote at all.</a:t>
            </a:r>
            <a:endParaRPr lang="en-US" dirty="0"/>
          </a:p>
        </p:txBody>
      </p:sp>
    </p:spTree>
    <p:extLst>
      <p:ext uri="{BB962C8B-B14F-4D97-AF65-F5344CB8AC3E}">
        <p14:creationId xmlns:p14="http://schemas.microsoft.com/office/powerpoint/2010/main" val="7191158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Galbraithian</a:t>
            </a:r>
            <a:r>
              <a:rPr lang="en-US" dirty="0" smtClean="0"/>
              <a:t> Results</a:t>
            </a:r>
            <a:endParaRPr lang="en-US" dirty="0"/>
          </a:p>
        </p:txBody>
      </p:sp>
      <p:sp>
        <p:nvSpPr>
          <p:cNvPr id="3" name="Content Placeholder 2"/>
          <p:cNvSpPr>
            <a:spLocks noGrp="1"/>
          </p:cNvSpPr>
          <p:nvPr>
            <p:ph idx="1"/>
          </p:nvPr>
        </p:nvSpPr>
        <p:spPr>
          <a:xfrm>
            <a:off x="533400" y="1980407"/>
            <a:ext cx="8077200" cy="4115593"/>
          </a:xfrm>
        </p:spPr>
        <p:txBody>
          <a:bodyPr/>
          <a:lstStyle/>
          <a:p>
            <a:r>
              <a:rPr lang="en-US" dirty="0" smtClean="0"/>
              <a:t>But Republican policies increase inequality.</a:t>
            </a:r>
          </a:p>
          <a:p>
            <a:r>
              <a:rPr lang="en-US" dirty="0" smtClean="0"/>
              <a:t>While Democratic policies increase equality.</a:t>
            </a:r>
          </a:p>
          <a:p>
            <a:endParaRPr lang="en-US" dirty="0"/>
          </a:p>
          <a:p>
            <a:r>
              <a:rPr lang="en-US" dirty="0" smtClean="0"/>
              <a:t>These are negative feedback loops which tend to produce a stable division of the country right down the middle.</a:t>
            </a:r>
            <a:endParaRPr lang="en-US" dirty="0"/>
          </a:p>
        </p:txBody>
      </p:sp>
    </p:spTree>
    <p:extLst>
      <p:ext uri="{BB962C8B-B14F-4D97-AF65-F5344CB8AC3E}">
        <p14:creationId xmlns:p14="http://schemas.microsoft.com/office/powerpoint/2010/main" val="39912971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t>
            </a:r>
            <a:r>
              <a:rPr lang="en-US" dirty="0" err="1" smtClean="0"/>
              <a:t>Galbraithian</a:t>
            </a:r>
            <a:r>
              <a:rPr lang="en-US" dirty="0" smtClean="0"/>
              <a:t> Results</a:t>
            </a:r>
            <a:endParaRPr lang="en-US" dirty="0"/>
          </a:p>
        </p:txBody>
      </p:sp>
      <p:sp>
        <p:nvSpPr>
          <p:cNvPr id="3" name="Content Placeholder 2"/>
          <p:cNvSpPr>
            <a:spLocks noGrp="1"/>
          </p:cNvSpPr>
          <p:nvPr>
            <p:ph idx="1"/>
          </p:nvPr>
        </p:nvSpPr>
        <p:spPr/>
        <p:txBody>
          <a:bodyPr/>
          <a:lstStyle/>
          <a:p>
            <a:r>
              <a:rPr lang="en-US" dirty="0" smtClean="0"/>
              <a:t>Empirical studies show that Inequality in income leads to increased unemployment, which leads to increased inequality of income.</a:t>
            </a:r>
          </a:p>
          <a:p>
            <a:r>
              <a:rPr lang="en-US" dirty="0" smtClean="0"/>
              <a:t>This is a vicious cycle leading to economic [and political] instability.</a:t>
            </a:r>
          </a:p>
          <a:p>
            <a:r>
              <a:rPr lang="en-US" dirty="0" smtClean="0"/>
              <a:t>Galbraith’s book </a:t>
            </a:r>
            <a:r>
              <a:rPr lang="en-US" u="sng" dirty="0" smtClean="0"/>
              <a:t>Inequality and Instability</a:t>
            </a:r>
            <a:r>
              <a:rPr lang="en-US" dirty="0" smtClean="0"/>
              <a:t> was published in 2012. But it is mostly a collection of articles previously published before 2008.</a:t>
            </a:r>
            <a:endParaRPr lang="en-US" dirty="0"/>
          </a:p>
        </p:txBody>
      </p:sp>
    </p:spTree>
    <p:extLst>
      <p:ext uri="{BB962C8B-B14F-4D97-AF65-F5344CB8AC3E}">
        <p14:creationId xmlns:p14="http://schemas.microsoft.com/office/powerpoint/2010/main" val="20102523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Wilkinson and Pickett</a:t>
            </a:r>
            <a:endParaRPr lang="en-US" dirty="0"/>
          </a:p>
        </p:txBody>
      </p:sp>
      <p:sp>
        <p:nvSpPr>
          <p:cNvPr id="3" name="Content Placeholder 2"/>
          <p:cNvSpPr>
            <a:spLocks noGrp="1"/>
          </p:cNvSpPr>
          <p:nvPr>
            <p:ph idx="1"/>
          </p:nvPr>
        </p:nvSpPr>
        <p:spPr>
          <a:xfrm>
            <a:off x="533400" y="1980407"/>
            <a:ext cx="8229600" cy="4115593"/>
          </a:xfrm>
        </p:spPr>
        <p:txBody>
          <a:bodyPr/>
          <a:lstStyle/>
          <a:p>
            <a:r>
              <a:rPr lang="en-US" sz="2400" dirty="0"/>
              <a:t>In </a:t>
            </a:r>
            <a:r>
              <a:rPr lang="en-US" sz="2400" u="sng" dirty="0" smtClean="0"/>
              <a:t>The </a:t>
            </a:r>
            <a:r>
              <a:rPr lang="en-US" sz="2400" u="sng" dirty="0"/>
              <a:t>Spirit Level</a:t>
            </a:r>
            <a:r>
              <a:rPr lang="en-US" sz="2400" dirty="0" smtClean="0"/>
              <a:t>, Wilkinson &amp; Pickett chart </a:t>
            </a:r>
            <a:r>
              <a:rPr lang="en-US" sz="2400" dirty="0"/>
              <a:t>data that </a:t>
            </a:r>
            <a:r>
              <a:rPr lang="en-US" sz="2400" dirty="0" smtClean="0"/>
              <a:t>show </a:t>
            </a:r>
            <a:r>
              <a:rPr lang="en-US" sz="2400" dirty="0"/>
              <a:t>societies that are more equal are healthier, happier societies</a:t>
            </a:r>
            <a:r>
              <a:rPr lang="en-US" sz="2400" dirty="0" smtClean="0"/>
              <a:t>.</a:t>
            </a:r>
          </a:p>
          <a:p>
            <a:r>
              <a:rPr lang="en-US" sz="2400" dirty="0" smtClean="0"/>
              <a:t>They show that the relevant variable is not absolute wealth or income, but variation (inequality) of income within a nation.</a:t>
            </a:r>
          </a:p>
          <a:p>
            <a:r>
              <a:rPr lang="en-US" sz="2400" dirty="0" smtClean="0"/>
              <a:t>What </a:t>
            </a:r>
            <a:r>
              <a:rPr lang="en-US" sz="2400" dirty="0"/>
              <a:t>gets worse when rich and poor are too far </a:t>
            </a:r>
            <a:r>
              <a:rPr lang="en-US" sz="2400" dirty="0" smtClean="0"/>
              <a:t>apart? Health</a:t>
            </a:r>
            <a:r>
              <a:rPr lang="en-US" sz="2400" dirty="0"/>
              <a:t>, lifespan</a:t>
            </a:r>
            <a:r>
              <a:rPr lang="en-US" sz="2400" dirty="0" smtClean="0"/>
              <a:t>, illiteracy, infant mortality, homicides, imprisonment, teenage births, obesity, mental illness, UNICEF index of child wellbeing, social mobility, </a:t>
            </a:r>
            <a:r>
              <a:rPr lang="en-US" sz="2400" dirty="0"/>
              <a:t>even such basic values as trust. </a:t>
            </a:r>
            <a:endParaRPr lang="en-US" sz="2400" dirty="0" smtClean="0"/>
          </a:p>
          <a:p>
            <a:r>
              <a:rPr lang="en-US" sz="2400" dirty="0" smtClean="0"/>
              <a:t>And what is damaged is not just the outcome for the poor, but for everyone including the rich.</a:t>
            </a:r>
          </a:p>
          <a:p>
            <a:endParaRPr lang="en-US" dirty="0"/>
          </a:p>
        </p:txBody>
      </p:sp>
    </p:spTree>
    <p:extLst>
      <p:ext uri="{BB962C8B-B14F-4D97-AF65-F5344CB8AC3E}">
        <p14:creationId xmlns:p14="http://schemas.microsoft.com/office/powerpoint/2010/main" val="7191927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0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90545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0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158965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0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38355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645092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3124200" y="3048000"/>
            <a:ext cx="533400" cy="312420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1096963"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Times New Roman" pitchFamily="18" charset="0"/>
            </a:endParaRPr>
          </a:p>
        </p:txBody>
      </p:sp>
      <p:sp>
        <p:nvSpPr>
          <p:cNvPr id="3" name="Rectangle 2"/>
          <p:cNvSpPr/>
          <p:nvPr/>
        </p:nvSpPr>
        <p:spPr bwMode="auto">
          <a:xfrm>
            <a:off x="1295400" y="2590800"/>
            <a:ext cx="533400" cy="358140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1096963"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Times New Roman" pitchFamily="18" charset="0"/>
            </a:endParaRPr>
          </a:p>
        </p:txBody>
      </p:sp>
      <p:sp>
        <p:nvSpPr>
          <p:cNvPr id="4" name="Rectangle 3"/>
          <p:cNvSpPr/>
          <p:nvPr/>
        </p:nvSpPr>
        <p:spPr bwMode="auto">
          <a:xfrm>
            <a:off x="4953000" y="3352800"/>
            <a:ext cx="533400" cy="281940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1096963"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Times New Roman" pitchFamily="18" charset="0"/>
            </a:endParaRPr>
          </a:p>
        </p:txBody>
      </p:sp>
      <p:sp>
        <p:nvSpPr>
          <p:cNvPr id="5" name="Rectangle 4"/>
          <p:cNvSpPr/>
          <p:nvPr/>
        </p:nvSpPr>
        <p:spPr bwMode="auto">
          <a:xfrm>
            <a:off x="6781800" y="3810000"/>
            <a:ext cx="533400" cy="236220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1096963"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Times New Roman" pitchFamily="18" charset="0"/>
            </a:endParaRPr>
          </a:p>
        </p:txBody>
      </p:sp>
      <p:sp>
        <p:nvSpPr>
          <p:cNvPr id="6" name="Rectangle 5"/>
          <p:cNvSpPr/>
          <p:nvPr/>
        </p:nvSpPr>
        <p:spPr bwMode="auto">
          <a:xfrm>
            <a:off x="1828800" y="3962400"/>
            <a:ext cx="533400" cy="2207914"/>
          </a:xfrm>
          <a:prstGeom prst="rect">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1096963"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Times New Roman" pitchFamily="18" charset="0"/>
            </a:endParaRPr>
          </a:p>
        </p:txBody>
      </p:sp>
      <p:sp>
        <p:nvSpPr>
          <p:cNvPr id="7" name="Rectangle 6"/>
          <p:cNvSpPr/>
          <p:nvPr/>
        </p:nvSpPr>
        <p:spPr bwMode="auto">
          <a:xfrm>
            <a:off x="3657600" y="4267200"/>
            <a:ext cx="533400" cy="1903114"/>
          </a:xfrm>
          <a:prstGeom prst="rect">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1096963"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Times New Roman" pitchFamily="18" charset="0"/>
            </a:endParaRPr>
          </a:p>
        </p:txBody>
      </p:sp>
      <p:sp>
        <p:nvSpPr>
          <p:cNvPr id="8" name="Rectangle 7"/>
          <p:cNvSpPr/>
          <p:nvPr/>
        </p:nvSpPr>
        <p:spPr bwMode="auto">
          <a:xfrm>
            <a:off x="5486400" y="4267199"/>
            <a:ext cx="533400" cy="1905943"/>
          </a:xfrm>
          <a:prstGeom prst="rect">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1096963"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Times New Roman" pitchFamily="18" charset="0"/>
            </a:endParaRPr>
          </a:p>
        </p:txBody>
      </p:sp>
      <p:sp>
        <p:nvSpPr>
          <p:cNvPr id="9" name="Rectangle 8"/>
          <p:cNvSpPr/>
          <p:nvPr/>
        </p:nvSpPr>
        <p:spPr bwMode="auto">
          <a:xfrm>
            <a:off x="7315200" y="4381500"/>
            <a:ext cx="533400" cy="1791642"/>
          </a:xfrm>
          <a:prstGeom prst="rect">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1096963"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Times New Roman" pitchFamily="18" charset="0"/>
            </a:endParaRPr>
          </a:p>
        </p:txBody>
      </p:sp>
      <p:sp>
        <p:nvSpPr>
          <p:cNvPr id="10" name="Rectangle 9"/>
          <p:cNvSpPr/>
          <p:nvPr/>
        </p:nvSpPr>
        <p:spPr bwMode="auto">
          <a:xfrm>
            <a:off x="6096000" y="609600"/>
            <a:ext cx="533400" cy="22860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1096963"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6096000" y="914400"/>
            <a:ext cx="533400" cy="228600"/>
          </a:xfrm>
          <a:prstGeom prst="rect">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1096963"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Times New Roman" pitchFamily="18" charset="0"/>
            </a:endParaRPr>
          </a:p>
        </p:txBody>
      </p:sp>
      <p:sp>
        <p:nvSpPr>
          <p:cNvPr id="12" name="TextBox 11"/>
          <p:cNvSpPr txBox="1"/>
          <p:nvPr/>
        </p:nvSpPr>
        <p:spPr>
          <a:xfrm>
            <a:off x="6858000" y="609600"/>
            <a:ext cx="1981200" cy="523220"/>
          </a:xfrm>
          <a:prstGeom prst="rect">
            <a:avLst/>
          </a:prstGeom>
          <a:noFill/>
        </p:spPr>
        <p:txBody>
          <a:bodyPr wrap="square" rtlCol="0">
            <a:spAutoFit/>
          </a:bodyPr>
          <a:lstStyle/>
          <a:p>
            <a:r>
              <a:rPr lang="en-US" sz="1400" dirty="0" smtClean="0"/>
              <a:t>England &amp; Wales Sweden</a:t>
            </a:r>
            <a:endParaRPr lang="en-US" sz="1400" dirty="0"/>
          </a:p>
        </p:txBody>
      </p:sp>
      <p:sp>
        <p:nvSpPr>
          <p:cNvPr id="13" name="TextBox 12"/>
          <p:cNvSpPr txBox="1"/>
          <p:nvPr/>
        </p:nvSpPr>
        <p:spPr>
          <a:xfrm>
            <a:off x="533400" y="6019800"/>
            <a:ext cx="381000" cy="276999"/>
          </a:xfrm>
          <a:prstGeom prst="rect">
            <a:avLst/>
          </a:prstGeom>
          <a:noFill/>
        </p:spPr>
        <p:txBody>
          <a:bodyPr wrap="square" rtlCol="0">
            <a:spAutoFit/>
          </a:bodyPr>
          <a:lstStyle/>
          <a:p>
            <a:r>
              <a:rPr lang="en-US" sz="1200" dirty="0" smtClean="0"/>
              <a:t>0</a:t>
            </a:r>
            <a:endParaRPr lang="en-US" sz="1200" dirty="0"/>
          </a:p>
        </p:txBody>
      </p:sp>
      <p:sp>
        <p:nvSpPr>
          <p:cNvPr id="16" name="TextBox 15"/>
          <p:cNvSpPr txBox="1"/>
          <p:nvPr/>
        </p:nvSpPr>
        <p:spPr>
          <a:xfrm>
            <a:off x="351009" y="5138821"/>
            <a:ext cx="533400" cy="276999"/>
          </a:xfrm>
          <a:prstGeom prst="rect">
            <a:avLst/>
          </a:prstGeom>
          <a:noFill/>
        </p:spPr>
        <p:txBody>
          <a:bodyPr wrap="square" rtlCol="0">
            <a:spAutoFit/>
          </a:bodyPr>
          <a:lstStyle/>
          <a:p>
            <a:r>
              <a:rPr lang="en-US" sz="1200" dirty="0" smtClean="0"/>
              <a:t>200</a:t>
            </a:r>
            <a:endParaRPr lang="en-US" sz="1200" dirty="0"/>
          </a:p>
        </p:txBody>
      </p:sp>
      <p:sp>
        <p:nvSpPr>
          <p:cNvPr id="18" name="TextBox 17"/>
          <p:cNvSpPr txBox="1"/>
          <p:nvPr/>
        </p:nvSpPr>
        <p:spPr>
          <a:xfrm>
            <a:off x="347804" y="4203767"/>
            <a:ext cx="762000" cy="276999"/>
          </a:xfrm>
          <a:prstGeom prst="rect">
            <a:avLst/>
          </a:prstGeom>
          <a:noFill/>
        </p:spPr>
        <p:txBody>
          <a:bodyPr wrap="square" rtlCol="0">
            <a:spAutoFit/>
          </a:bodyPr>
          <a:lstStyle/>
          <a:p>
            <a:r>
              <a:rPr lang="en-US" sz="1200" dirty="0" smtClean="0"/>
              <a:t>400</a:t>
            </a:r>
            <a:endParaRPr lang="en-US" sz="1200" dirty="0"/>
          </a:p>
        </p:txBody>
      </p:sp>
      <p:sp>
        <p:nvSpPr>
          <p:cNvPr id="19" name="TextBox 18"/>
          <p:cNvSpPr txBox="1"/>
          <p:nvPr/>
        </p:nvSpPr>
        <p:spPr>
          <a:xfrm>
            <a:off x="321020" y="3276600"/>
            <a:ext cx="593379" cy="276999"/>
          </a:xfrm>
          <a:prstGeom prst="rect">
            <a:avLst/>
          </a:prstGeom>
          <a:noFill/>
        </p:spPr>
        <p:txBody>
          <a:bodyPr wrap="square" rtlCol="0">
            <a:spAutoFit/>
          </a:bodyPr>
          <a:lstStyle/>
          <a:p>
            <a:r>
              <a:rPr lang="en-US" sz="1200" dirty="0" smtClean="0"/>
              <a:t>600</a:t>
            </a:r>
            <a:endParaRPr lang="en-US" sz="1200" dirty="0"/>
          </a:p>
        </p:txBody>
      </p:sp>
      <p:sp>
        <p:nvSpPr>
          <p:cNvPr id="20" name="TextBox 19"/>
          <p:cNvSpPr txBox="1"/>
          <p:nvPr/>
        </p:nvSpPr>
        <p:spPr>
          <a:xfrm>
            <a:off x="321021" y="2362200"/>
            <a:ext cx="533400" cy="276999"/>
          </a:xfrm>
          <a:prstGeom prst="rect">
            <a:avLst/>
          </a:prstGeom>
          <a:noFill/>
        </p:spPr>
        <p:txBody>
          <a:bodyPr wrap="square" rtlCol="0">
            <a:spAutoFit/>
          </a:bodyPr>
          <a:lstStyle/>
          <a:p>
            <a:r>
              <a:rPr lang="en-US" sz="1200" dirty="0" smtClean="0"/>
              <a:t>800</a:t>
            </a:r>
            <a:endParaRPr lang="en-US" sz="1200" dirty="0"/>
          </a:p>
        </p:txBody>
      </p:sp>
      <p:sp>
        <p:nvSpPr>
          <p:cNvPr id="21" name="TextBox 20"/>
          <p:cNvSpPr txBox="1"/>
          <p:nvPr/>
        </p:nvSpPr>
        <p:spPr>
          <a:xfrm>
            <a:off x="266700" y="1447800"/>
            <a:ext cx="533400" cy="276999"/>
          </a:xfrm>
          <a:prstGeom prst="rect">
            <a:avLst/>
          </a:prstGeom>
          <a:noFill/>
        </p:spPr>
        <p:txBody>
          <a:bodyPr wrap="square" rtlCol="0">
            <a:spAutoFit/>
          </a:bodyPr>
          <a:lstStyle/>
          <a:p>
            <a:r>
              <a:rPr lang="en-US" sz="1200" dirty="0" smtClean="0"/>
              <a:t>1000</a:t>
            </a:r>
            <a:endParaRPr lang="en-US" sz="1200" dirty="0"/>
          </a:p>
        </p:txBody>
      </p:sp>
      <p:sp>
        <p:nvSpPr>
          <p:cNvPr id="22" name="TextBox 21"/>
          <p:cNvSpPr txBox="1"/>
          <p:nvPr/>
        </p:nvSpPr>
        <p:spPr>
          <a:xfrm>
            <a:off x="1143000" y="501878"/>
            <a:ext cx="4419600" cy="646331"/>
          </a:xfrm>
          <a:prstGeom prst="rect">
            <a:avLst/>
          </a:prstGeom>
          <a:noFill/>
        </p:spPr>
        <p:txBody>
          <a:bodyPr wrap="square" rtlCol="0">
            <a:spAutoFit/>
          </a:bodyPr>
          <a:lstStyle/>
          <a:p>
            <a:r>
              <a:rPr lang="en-US" dirty="0" smtClean="0"/>
              <a:t>Death rates per 100,000 among working age men by social class of occupation.</a:t>
            </a:r>
            <a:endParaRPr lang="en-US" dirty="0"/>
          </a:p>
        </p:txBody>
      </p:sp>
      <p:sp>
        <p:nvSpPr>
          <p:cNvPr id="23" name="TextBox 22"/>
          <p:cNvSpPr txBox="1"/>
          <p:nvPr/>
        </p:nvSpPr>
        <p:spPr>
          <a:xfrm>
            <a:off x="1290496" y="6322275"/>
            <a:ext cx="1219200" cy="369332"/>
          </a:xfrm>
          <a:prstGeom prst="rect">
            <a:avLst/>
          </a:prstGeom>
          <a:noFill/>
        </p:spPr>
        <p:txBody>
          <a:bodyPr wrap="square" rtlCol="0">
            <a:spAutoFit/>
          </a:bodyPr>
          <a:lstStyle/>
          <a:p>
            <a:r>
              <a:rPr lang="en-US" dirty="0" smtClean="0"/>
              <a:t>Unskilled</a:t>
            </a:r>
            <a:endParaRPr lang="en-US" dirty="0"/>
          </a:p>
        </p:txBody>
      </p:sp>
      <p:sp>
        <p:nvSpPr>
          <p:cNvPr id="25" name="TextBox 24"/>
          <p:cNvSpPr txBox="1"/>
          <p:nvPr/>
        </p:nvSpPr>
        <p:spPr>
          <a:xfrm>
            <a:off x="6687870" y="6296799"/>
            <a:ext cx="1600200" cy="369332"/>
          </a:xfrm>
          <a:prstGeom prst="rect">
            <a:avLst/>
          </a:prstGeom>
          <a:noFill/>
        </p:spPr>
        <p:txBody>
          <a:bodyPr wrap="square" rtlCol="0">
            <a:spAutoFit/>
          </a:bodyPr>
          <a:lstStyle/>
          <a:p>
            <a:r>
              <a:rPr lang="en-US" dirty="0" smtClean="0"/>
              <a:t>Professional</a:t>
            </a:r>
            <a:endParaRPr lang="en-US" dirty="0"/>
          </a:p>
        </p:txBody>
      </p:sp>
    </p:spTree>
    <p:extLst>
      <p:ext uri="{BB962C8B-B14F-4D97-AF65-F5344CB8AC3E}">
        <p14:creationId xmlns:p14="http://schemas.microsoft.com/office/powerpoint/2010/main" val="28821003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6496" y="93456"/>
            <a:ext cx="7010399" cy="676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9189153" y="2044313"/>
            <a:ext cx="184731" cy="369332"/>
          </a:xfrm>
          <a:prstGeom prst="rect">
            <a:avLst/>
          </a:prstGeom>
        </p:spPr>
        <p:txBody>
          <a:bodyPr wrap="none">
            <a:spAutoFit/>
          </a:bodyPr>
          <a:lstStyle/>
          <a:p>
            <a:endParaRPr lang="en-US" dirty="0"/>
          </a:p>
        </p:txBody>
      </p:sp>
      <p:sp>
        <p:nvSpPr>
          <p:cNvPr id="11" name="U-Turn Arrow 10"/>
          <p:cNvSpPr/>
          <p:nvPr/>
        </p:nvSpPr>
        <p:spPr>
          <a:xfrm>
            <a:off x="4621794" y="1600200"/>
            <a:ext cx="4015211" cy="582612"/>
          </a:xfrm>
          <a:prstGeom prst="uturnArrow">
            <a:avLst>
              <a:gd name="adj1" fmla="val 5775"/>
              <a:gd name="adj2" fmla="val 25000"/>
              <a:gd name="adj3" fmla="val 15828"/>
              <a:gd name="adj4" fmla="val 43750"/>
              <a:gd name="adj5" fmla="val 38696"/>
            </a:avLst>
          </a:prstGeom>
          <a:solidFill>
            <a:schemeClr val="accent3">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Oval 9"/>
          <p:cNvSpPr/>
          <p:nvPr/>
        </p:nvSpPr>
        <p:spPr>
          <a:xfrm>
            <a:off x="7825205" y="1839912"/>
            <a:ext cx="1066803" cy="685800"/>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Waste Fraud &amp; Abuse</a:t>
            </a:r>
            <a:endParaRPr lang="en-US" sz="1200" dirty="0">
              <a:solidFill>
                <a:schemeClr val="tx1"/>
              </a:solidFill>
            </a:endParaRPr>
          </a:p>
        </p:txBody>
      </p:sp>
      <p:sp>
        <p:nvSpPr>
          <p:cNvPr id="17" name="U-Turn Arrow 16"/>
          <p:cNvSpPr/>
          <p:nvPr/>
        </p:nvSpPr>
        <p:spPr>
          <a:xfrm>
            <a:off x="4621795" y="3810000"/>
            <a:ext cx="3912606" cy="381000"/>
          </a:xfrm>
          <a:prstGeom prst="uturnArrow">
            <a:avLst>
              <a:gd name="adj1" fmla="val 5198"/>
              <a:gd name="adj2" fmla="val 25000"/>
              <a:gd name="adj3" fmla="val 32921"/>
              <a:gd name="adj4" fmla="val 43750"/>
              <a:gd name="adj5" fmla="val 100000"/>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Oval 7"/>
          <p:cNvSpPr/>
          <p:nvPr/>
        </p:nvSpPr>
        <p:spPr>
          <a:xfrm>
            <a:off x="7856895" y="4191000"/>
            <a:ext cx="1066803" cy="685800"/>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Hedge Funds &amp; </a:t>
            </a:r>
            <a:r>
              <a:rPr lang="en-US" sz="1200" dirty="0" err="1" smtClean="0">
                <a:solidFill>
                  <a:schemeClr val="tx1"/>
                </a:solidFill>
              </a:rPr>
              <a:t>CurrencySpec</a:t>
            </a:r>
            <a:endParaRPr lang="en-US" sz="1200" dirty="0">
              <a:solidFill>
                <a:schemeClr val="tx1"/>
              </a:solidFill>
            </a:endParaRPr>
          </a:p>
        </p:txBody>
      </p:sp>
      <p:sp>
        <p:nvSpPr>
          <p:cNvPr id="18" name="U-Turn Arrow 17"/>
          <p:cNvSpPr/>
          <p:nvPr/>
        </p:nvSpPr>
        <p:spPr>
          <a:xfrm>
            <a:off x="6858000" y="2790798"/>
            <a:ext cx="1575293" cy="234190"/>
          </a:xfrm>
          <a:prstGeom prst="uturnArrow">
            <a:avLst>
              <a:gd name="adj1" fmla="val 6518"/>
              <a:gd name="adj2" fmla="val 25000"/>
              <a:gd name="adj3" fmla="val 32921"/>
              <a:gd name="adj4" fmla="val 43750"/>
              <a:gd name="adj5" fmla="val 100000"/>
            </a:avLst>
          </a:prstGeom>
          <a:solidFill>
            <a:schemeClr val="accent3">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Oval 2"/>
          <p:cNvSpPr/>
          <p:nvPr/>
        </p:nvSpPr>
        <p:spPr>
          <a:xfrm>
            <a:off x="7825206" y="3024988"/>
            <a:ext cx="1066803"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Offshore Bank Accounts</a:t>
            </a:r>
            <a:endParaRPr lang="en-US" sz="1200" dirty="0"/>
          </a:p>
        </p:txBody>
      </p:sp>
      <p:sp>
        <p:nvSpPr>
          <p:cNvPr id="14" name="U-Turn Arrow 13"/>
          <p:cNvSpPr/>
          <p:nvPr/>
        </p:nvSpPr>
        <p:spPr>
          <a:xfrm>
            <a:off x="5410199" y="546430"/>
            <a:ext cx="3124201" cy="582612"/>
          </a:xfrm>
          <a:prstGeom prst="uturnArrow">
            <a:avLst>
              <a:gd name="adj1" fmla="val 5775"/>
              <a:gd name="adj2" fmla="val 25000"/>
              <a:gd name="adj3" fmla="val 15828"/>
              <a:gd name="adj4" fmla="val 43750"/>
              <a:gd name="adj5" fmla="val 38696"/>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Oval 11"/>
          <p:cNvSpPr/>
          <p:nvPr/>
        </p:nvSpPr>
        <p:spPr>
          <a:xfrm>
            <a:off x="7856894" y="762000"/>
            <a:ext cx="1066803" cy="685800"/>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FDI &amp; Outsourcing</a:t>
            </a:r>
            <a:endParaRPr lang="en-US" sz="1200" dirty="0">
              <a:solidFill>
                <a:schemeClr val="tx1"/>
              </a:solidFill>
            </a:endParaRPr>
          </a:p>
        </p:txBody>
      </p:sp>
    </p:spTree>
    <p:extLst>
      <p:ext uri="{BB962C8B-B14F-4D97-AF65-F5344CB8AC3E}">
        <p14:creationId xmlns:p14="http://schemas.microsoft.com/office/powerpoint/2010/main" val="2009979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umblr_lieclbuK0k1qgolc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533400"/>
            <a:ext cx="45720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8183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Financial (Non-Home) Wealth</a:t>
            </a:r>
            <a:br>
              <a:rPr lang="en-US" dirty="0" smtClean="0"/>
            </a:br>
            <a:r>
              <a:rPr lang="en-US" sz="2000" dirty="0" smtClean="0"/>
              <a:t>(Source: E. N. </a:t>
            </a:r>
            <a:r>
              <a:rPr lang="en-US" sz="2000" dirty="0" err="1" smtClean="0"/>
              <a:t>Wolff@NYU</a:t>
            </a:r>
            <a:r>
              <a:rPr lang="en-US" sz="2000" dirty="0" smtClean="0"/>
              <a:t>)</a:t>
            </a: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0876776"/>
              </p:ext>
            </p:extLst>
          </p:nvPr>
        </p:nvGraphicFramePr>
        <p:xfrm>
          <a:off x="533400" y="1371600"/>
          <a:ext cx="7467600" cy="5304225"/>
        </p:xfrm>
        <a:graphic>
          <a:graphicData uri="http://schemas.openxmlformats.org/drawingml/2006/table">
            <a:tbl>
              <a:tblPr/>
              <a:tblGrid>
                <a:gridCol w="1052613"/>
                <a:gridCol w="1931187"/>
                <a:gridCol w="292800"/>
                <a:gridCol w="1492115"/>
                <a:gridCol w="717685"/>
                <a:gridCol w="1981200"/>
              </a:tblGrid>
              <a:tr h="358355">
                <a:tc>
                  <a:txBody>
                    <a:bodyPr/>
                    <a:lstStyle/>
                    <a:p>
                      <a:endParaRPr lang="en-US" sz="1000" dirty="0"/>
                    </a:p>
                  </a:txBody>
                  <a:tcPr marL="0" marR="0" marT="0" marB="0">
                    <a:lnL>
                      <a:noFill/>
                    </a:lnL>
                    <a:lnR>
                      <a:noFill/>
                    </a:lnR>
                    <a:lnT>
                      <a:noFill/>
                    </a:lnT>
                    <a:lnB>
                      <a:noFill/>
                    </a:lnB>
                    <a:solidFill>
                      <a:srgbClr val="FFFFFF"/>
                    </a:solidFill>
                  </a:tcPr>
                </a:tc>
                <a:tc>
                  <a:txBody>
                    <a:bodyPr/>
                    <a:lstStyle/>
                    <a:p>
                      <a:endParaRPr lang="en-US" sz="1000" dirty="0"/>
                    </a:p>
                  </a:txBody>
                  <a:tcPr marL="51725" marR="51725" marT="25863" marB="25863">
                    <a:lnL>
                      <a:noFill/>
                    </a:lnL>
                  </a:tcPr>
                </a:tc>
                <a:tc gridSpan="2">
                  <a:txBody>
                    <a:bodyPr/>
                    <a:lstStyle/>
                    <a:p>
                      <a:endParaRPr lang="en-US" sz="1000"/>
                    </a:p>
                  </a:txBody>
                  <a:tcPr marL="51725" marR="51725" marT="25863" marB="25863"/>
                </a:tc>
                <a:tc hMerge="1">
                  <a:txBody>
                    <a:bodyPr/>
                    <a:lstStyle/>
                    <a:p>
                      <a:endParaRPr lang="en-US"/>
                    </a:p>
                  </a:txBody>
                  <a:tcPr/>
                </a:tc>
                <a:tc gridSpan="2">
                  <a:txBody>
                    <a:bodyPr/>
                    <a:lstStyle/>
                    <a:p>
                      <a:endParaRPr lang="en-US"/>
                    </a:p>
                  </a:txBody>
                  <a:tcPr marL="51725" marR="51725" marT="25863" marB="25863"/>
                </a:tc>
                <a:tc hMerge="1">
                  <a:txBody>
                    <a:bodyPr/>
                    <a:lstStyle/>
                    <a:p>
                      <a:endParaRPr lang="en-US"/>
                    </a:p>
                  </a:txBody>
                  <a:tcPr/>
                </a:tc>
              </a:tr>
              <a:tr h="540083">
                <a:tc rowSpan="2">
                  <a:txBody>
                    <a:bodyPr/>
                    <a:lstStyle/>
                    <a:p>
                      <a:pPr algn="ctr"/>
                      <a:endParaRPr lang="en-US" sz="2400" dirty="0">
                        <a:effectLst/>
                      </a:endParaRPr>
                    </a:p>
                  </a:txBody>
                  <a:tcPr marL="12931" marR="12931" marT="12931" marB="12931">
                    <a:lnL>
                      <a:noFill/>
                    </a:lnL>
                    <a:lnR>
                      <a:noFill/>
                    </a:lnR>
                    <a:lnT>
                      <a:noFill/>
                    </a:lnT>
                    <a:lnB>
                      <a:noFill/>
                    </a:lnB>
                    <a:solidFill>
                      <a:srgbClr val="8E8EBB"/>
                    </a:solidFill>
                  </a:tcPr>
                </a:tc>
                <a:tc gridSpan="5">
                  <a:txBody>
                    <a:bodyPr/>
                    <a:lstStyle/>
                    <a:p>
                      <a:pPr algn="ctr"/>
                      <a:r>
                        <a:rPr lang="en-US" sz="2400" dirty="0">
                          <a:effectLst/>
                        </a:rPr>
                        <a:t>Financial (Non-Home) Wealth</a:t>
                      </a:r>
                    </a:p>
                  </a:txBody>
                  <a:tcPr marL="12931" marR="12931" marT="12931" marB="12931">
                    <a:lnL>
                      <a:noFill/>
                    </a:lnL>
                    <a:lnR>
                      <a:noFill/>
                    </a:lnR>
                    <a:lnB>
                      <a:noFill/>
                    </a:lnB>
                    <a:solidFill>
                      <a:srgbClr val="8E8EBB"/>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881189">
                <a:tc vMerge="1">
                  <a:txBody>
                    <a:bodyPr/>
                    <a:lstStyle/>
                    <a:p>
                      <a:endParaRPr lang="en-US"/>
                    </a:p>
                  </a:txBody>
                  <a:tcPr/>
                </a:tc>
                <a:tc gridSpan="2">
                  <a:txBody>
                    <a:bodyPr/>
                    <a:lstStyle/>
                    <a:p>
                      <a:pPr algn="ctr"/>
                      <a:r>
                        <a:rPr lang="en-US" sz="2400" dirty="0"/>
                        <a:t>Top 1 percent</a:t>
                      </a:r>
                    </a:p>
                  </a:txBody>
                  <a:tcPr marL="12931" marR="12931" marT="12931" marB="12931">
                    <a:lnL>
                      <a:noFill/>
                    </a:lnL>
                    <a:lnR>
                      <a:noFill/>
                    </a:lnR>
                    <a:lnT>
                      <a:noFill/>
                    </a:lnT>
                    <a:lnB>
                      <a:noFill/>
                    </a:lnB>
                    <a:solidFill>
                      <a:srgbClr val="8E8EBB"/>
                    </a:solidFill>
                  </a:tcPr>
                </a:tc>
                <a:tc hMerge="1">
                  <a:txBody>
                    <a:bodyPr/>
                    <a:lstStyle/>
                    <a:p>
                      <a:pPr algn="ctr"/>
                      <a:endParaRPr lang="en-US" sz="1000" dirty="0"/>
                    </a:p>
                  </a:txBody>
                  <a:tcPr marL="12931" marR="12931" marT="12931" marB="12931">
                    <a:lnL>
                      <a:noFill/>
                    </a:lnL>
                    <a:lnR>
                      <a:noFill/>
                    </a:lnR>
                    <a:lnT>
                      <a:noFill/>
                    </a:lnT>
                    <a:lnB>
                      <a:noFill/>
                    </a:lnB>
                    <a:solidFill>
                      <a:srgbClr val="8E8EBB"/>
                    </a:solidFill>
                  </a:tcPr>
                </a:tc>
                <a:tc gridSpan="2">
                  <a:txBody>
                    <a:bodyPr/>
                    <a:lstStyle/>
                    <a:p>
                      <a:pPr algn="ctr"/>
                      <a:r>
                        <a:rPr lang="en-US" sz="2400" dirty="0"/>
                        <a:t>Next 19 percent</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a:txBody>
                    <a:bodyPr/>
                    <a:lstStyle/>
                    <a:p>
                      <a:pPr algn="ctr"/>
                      <a:r>
                        <a:rPr lang="en-US" sz="2400"/>
                        <a:t>Bottom 80 percent</a:t>
                      </a:r>
                    </a:p>
                  </a:txBody>
                  <a:tcPr marL="12931" marR="12931" marT="12931" marB="12931">
                    <a:lnL>
                      <a:noFill/>
                    </a:lnL>
                    <a:lnR>
                      <a:noFill/>
                    </a:lnR>
                    <a:lnT>
                      <a:noFill/>
                    </a:lnT>
                    <a:lnB>
                      <a:noFill/>
                    </a:lnB>
                    <a:solidFill>
                      <a:srgbClr val="8E8EBB"/>
                    </a:solidFill>
                  </a:tcPr>
                </a:tc>
              </a:tr>
              <a:tr h="369530">
                <a:tc>
                  <a:txBody>
                    <a:bodyPr/>
                    <a:lstStyle/>
                    <a:p>
                      <a:pPr algn="l"/>
                      <a:r>
                        <a:rPr lang="en-US" sz="2400"/>
                        <a:t>1983</a:t>
                      </a:r>
                    </a:p>
                  </a:txBody>
                  <a:tcPr marL="12931" marR="12931" marT="12931" marB="12931">
                    <a:lnL>
                      <a:noFill/>
                    </a:lnL>
                    <a:lnR>
                      <a:noFill/>
                    </a:lnR>
                    <a:lnT>
                      <a:noFill/>
                    </a:lnT>
                    <a:lnB>
                      <a:noFill/>
                    </a:lnB>
                    <a:solidFill>
                      <a:srgbClr val="8E8EBB"/>
                    </a:solidFill>
                  </a:tcPr>
                </a:tc>
                <a:tc gridSpan="2">
                  <a:txBody>
                    <a:bodyPr/>
                    <a:lstStyle/>
                    <a:p>
                      <a:pPr algn="ctr"/>
                      <a:r>
                        <a:rPr lang="en-US" sz="2400" dirty="0"/>
                        <a:t>42.9%</a:t>
                      </a:r>
                    </a:p>
                  </a:txBody>
                  <a:tcPr marL="12931" marR="12931" marT="12931" marB="12931">
                    <a:lnL>
                      <a:noFill/>
                    </a:lnL>
                    <a:lnR>
                      <a:noFill/>
                    </a:lnR>
                    <a:lnT>
                      <a:noFill/>
                    </a:lnT>
                    <a:lnB w="12700" cap="flat" cmpd="sng" algn="ctr">
                      <a:noFill/>
                      <a:prstDash val="solid"/>
                      <a:round/>
                      <a:headEnd type="none" w="med" len="med"/>
                      <a:tailEnd type="none" w="med" len="med"/>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gridSpan="2">
                  <a:txBody>
                    <a:bodyPr/>
                    <a:lstStyle/>
                    <a:p>
                      <a:pPr algn="ctr"/>
                      <a:r>
                        <a:rPr lang="en-US" sz="2400" dirty="0"/>
                        <a:t>48.4%</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a:txBody>
                    <a:bodyPr/>
                    <a:lstStyle/>
                    <a:p>
                      <a:pPr algn="ctr"/>
                      <a:r>
                        <a:rPr lang="en-US" sz="2400"/>
                        <a:t>8.7%</a:t>
                      </a:r>
                    </a:p>
                  </a:txBody>
                  <a:tcPr marL="12931" marR="12931" marT="12931" marB="12931">
                    <a:lnL>
                      <a:noFill/>
                    </a:lnL>
                    <a:lnR>
                      <a:noFill/>
                    </a:lnR>
                    <a:lnT>
                      <a:noFill/>
                    </a:lnT>
                    <a:lnB>
                      <a:noFill/>
                    </a:lnB>
                    <a:solidFill>
                      <a:srgbClr val="8E8EBB"/>
                    </a:solidFill>
                  </a:tcPr>
                </a:tc>
              </a:tr>
              <a:tr h="369530">
                <a:tc>
                  <a:txBody>
                    <a:bodyPr/>
                    <a:lstStyle/>
                    <a:p>
                      <a:pPr algn="l"/>
                      <a:r>
                        <a:rPr lang="en-US" sz="2400"/>
                        <a:t>1989</a:t>
                      </a:r>
                    </a:p>
                  </a:txBody>
                  <a:tcPr marL="12931" marR="12931" marT="12931" marB="12931">
                    <a:lnL>
                      <a:noFill/>
                    </a:lnL>
                    <a:lnR w="12700" cap="flat" cmpd="sng" algn="ctr">
                      <a:noFill/>
                      <a:prstDash val="solid"/>
                      <a:round/>
                      <a:headEnd type="none" w="med" len="med"/>
                      <a:tailEnd type="none" w="med" len="med"/>
                    </a:lnR>
                    <a:lnT>
                      <a:noFill/>
                    </a:lnT>
                    <a:lnB>
                      <a:noFill/>
                    </a:lnB>
                    <a:solidFill>
                      <a:srgbClr val="8E8EBB"/>
                    </a:solidFill>
                  </a:tcPr>
                </a:tc>
                <a:tc gridSpan="2">
                  <a:txBody>
                    <a:bodyPr/>
                    <a:lstStyle/>
                    <a:p>
                      <a:pPr algn="ctr"/>
                      <a:r>
                        <a:rPr lang="en-US" sz="2400" dirty="0"/>
                        <a:t>46.9%</a:t>
                      </a:r>
                    </a:p>
                  </a:txBody>
                  <a:tcPr marL="12931" marR="12931" marT="12931" marB="1293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gridSpan="2">
                  <a:txBody>
                    <a:bodyPr/>
                    <a:lstStyle/>
                    <a:p>
                      <a:pPr algn="ctr"/>
                      <a:r>
                        <a:rPr lang="en-US" sz="2400"/>
                        <a:t>46.5%</a:t>
                      </a:r>
                    </a:p>
                  </a:txBody>
                  <a:tcPr marL="12931" marR="12931" marT="12931" marB="12931">
                    <a:lnL w="12700" cap="flat" cmpd="sng" algn="ctr">
                      <a:noFill/>
                      <a:prstDash val="solid"/>
                      <a:round/>
                      <a:headEnd type="none" w="med" len="med"/>
                      <a:tailEnd type="none" w="med" len="med"/>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a:txBody>
                    <a:bodyPr/>
                    <a:lstStyle/>
                    <a:p>
                      <a:pPr algn="ctr"/>
                      <a:r>
                        <a:rPr lang="en-US" sz="2400"/>
                        <a:t>6.6%</a:t>
                      </a:r>
                    </a:p>
                  </a:txBody>
                  <a:tcPr marL="12931" marR="12931" marT="12931" marB="12931">
                    <a:lnL>
                      <a:noFill/>
                    </a:lnL>
                    <a:lnR>
                      <a:noFill/>
                    </a:lnR>
                    <a:lnT>
                      <a:noFill/>
                    </a:lnT>
                    <a:lnB>
                      <a:noFill/>
                    </a:lnB>
                    <a:solidFill>
                      <a:srgbClr val="8E8EBB"/>
                    </a:solidFill>
                  </a:tcPr>
                </a:tc>
              </a:tr>
              <a:tr h="369530">
                <a:tc>
                  <a:txBody>
                    <a:bodyPr/>
                    <a:lstStyle/>
                    <a:p>
                      <a:pPr algn="l"/>
                      <a:r>
                        <a:rPr lang="en-US" sz="2400"/>
                        <a:t>1992</a:t>
                      </a:r>
                    </a:p>
                  </a:txBody>
                  <a:tcPr marL="12931" marR="12931" marT="12931" marB="12931">
                    <a:lnL>
                      <a:noFill/>
                    </a:lnL>
                    <a:lnR>
                      <a:noFill/>
                    </a:lnR>
                    <a:lnT>
                      <a:noFill/>
                    </a:lnT>
                    <a:lnB>
                      <a:noFill/>
                    </a:lnB>
                    <a:solidFill>
                      <a:srgbClr val="8E8EBB"/>
                    </a:solidFill>
                  </a:tcPr>
                </a:tc>
                <a:tc gridSpan="2">
                  <a:txBody>
                    <a:bodyPr/>
                    <a:lstStyle/>
                    <a:p>
                      <a:pPr algn="ctr"/>
                      <a:r>
                        <a:rPr lang="en-US" sz="2400" dirty="0"/>
                        <a:t>45.6%</a:t>
                      </a:r>
                    </a:p>
                  </a:txBody>
                  <a:tcPr marL="12931" marR="12931" marT="12931" marB="12931">
                    <a:lnL>
                      <a:noFill/>
                    </a:lnL>
                    <a:lnR>
                      <a:noFill/>
                    </a:lnR>
                    <a:lnT w="12700" cap="flat" cmpd="sng" algn="ctr">
                      <a:noFill/>
                      <a:prstDash val="solid"/>
                      <a:round/>
                      <a:headEnd type="none" w="med" len="med"/>
                      <a:tailEnd type="none" w="med" len="med"/>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gridSpan="2">
                  <a:txBody>
                    <a:bodyPr/>
                    <a:lstStyle/>
                    <a:p>
                      <a:pPr algn="ctr"/>
                      <a:r>
                        <a:rPr lang="en-US" sz="2400"/>
                        <a:t>46.7%</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a:txBody>
                    <a:bodyPr/>
                    <a:lstStyle/>
                    <a:p>
                      <a:pPr algn="ctr"/>
                      <a:r>
                        <a:rPr lang="en-US" sz="2400"/>
                        <a:t>7.7%</a:t>
                      </a:r>
                    </a:p>
                  </a:txBody>
                  <a:tcPr marL="12931" marR="12931" marT="12931" marB="12931">
                    <a:lnL>
                      <a:noFill/>
                    </a:lnL>
                    <a:lnR>
                      <a:noFill/>
                    </a:lnR>
                    <a:lnT>
                      <a:noFill/>
                    </a:lnT>
                    <a:lnB>
                      <a:noFill/>
                    </a:lnB>
                    <a:solidFill>
                      <a:srgbClr val="8E8EBB"/>
                    </a:solidFill>
                  </a:tcPr>
                </a:tc>
              </a:tr>
              <a:tr h="369530">
                <a:tc>
                  <a:txBody>
                    <a:bodyPr/>
                    <a:lstStyle/>
                    <a:p>
                      <a:pPr algn="l"/>
                      <a:r>
                        <a:rPr lang="en-US" sz="2400"/>
                        <a:t>1995</a:t>
                      </a:r>
                    </a:p>
                  </a:txBody>
                  <a:tcPr marL="12931" marR="12931" marT="12931" marB="12931">
                    <a:lnL>
                      <a:noFill/>
                    </a:lnL>
                    <a:lnR>
                      <a:noFill/>
                    </a:lnR>
                    <a:lnT>
                      <a:noFill/>
                    </a:lnT>
                    <a:lnB>
                      <a:noFill/>
                    </a:lnB>
                    <a:solidFill>
                      <a:srgbClr val="8E8EBB"/>
                    </a:solidFill>
                  </a:tcPr>
                </a:tc>
                <a:tc gridSpan="2">
                  <a:txBody>
                    <a:bodyPr/>
                    <a:lstStyle/>
                    <a:p>
                      <a:pPr algn="ctr"/>
                      <a:r>
                        <a:rPr lang="en-US" sz="2400" dirty="0"/>
                        <a:t>47.2%</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gridSpan="2">
                  <a:txBody>
                    <a:bodyPr/>
                    <a:lstStyle/>
                    <a:p>
                      <a:pPr algn="ctr"/>
                      <a:r>
                        <a:rPr lang="en-US" sz="2400"/>
                        <a:t>45.9%</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a:txBody>
                    <a:bodyPr/>
                    <a:lstStyle/>
                    <a:p>
                      <a:pPr algn="ctr"/>
                      <a:r>
                        <a:rPr lang="en-US" sz="2400"/>
                        <a:t>7.0%</a:t>
                      </a:r>
                    </a:p>
                  </a:txBody>
                  <a:tcPr marL="12931" marR="12931" marT="12931" marB="12931">
                    <a:lnL>
                      <a:noFill/>
                    </a:lnL>
                    <a:lnR>
                      <a:noFill/>
                    </a:lnR>
                    <a:lnT>
                      <a:noFill/>
                    </a:lnT>
                    <a:lnB>
                      <a:noFill/>
                    </a:lnB>
                    <a:solidFill>
                      <a:srgbClr val="8E8EBB"/>
                    </a:solidFill>
                  </a:tcPr>
                </a:tc>
              </a:tr>
              <a:tr h="369530">
                <a:tc>
                  <a:txBody>
                    <a:bodyPr/>
                    <a:lstStyle/>
                    <a:p>
                      <a:pPr algn="l"/>
                      <a:r>
                        <a:rPr lang="en-US" sz="2400"/>
                        <a:t>1998</a:t>
                      </a:r>
                    </a:p>
                  </a:txBody>
                  <a:tcPr marL="12931" marR="12931" marT="12931" marB="12931">
                    <a:lnL>
                      <a:noFill/>
                    </a:lnL>
                    <a:lnR>
                      <a:noFill/>
                    </a:lnR>
                    <a:lnT>
                      <a:noFill/>
                    </a:lnT>
                    <a:lnB>
                      <a:noFill/>
                    </a:lnB>
                    <a:solidFill>
                      <a:srgbClr val="8E8EBB"/>
                    </a:solidFill>
                  </a:tcPr>
                </a:tc>
                <a:tc gridSpan="2">
                  <a:txBody>
                    <a:bodyPr/>
                    <a:lstStyle/>
                    <a:p>
                      <a:pPr algn="ctr"/>
                      <a:r>
                        <a:rPr lang="en-US" sz="2400"/>
                        <a:t>47.3%</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gridSpan="2">
                  <a:txBody>
                    <a:bodyPr/>
                    <a:lstStyle/>
                    <a:p>
                      <a:pPr algn="ctr"/>
                      <a:r>
                        <a:rPr lang="en-US" sz="2400"/>
                        <a:t>43.6%</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a:txBody>
                    <a:bodyPr/>
                    <a:lstStyle/>
                    <a:p>
                      <a:pPr algn="ctr"/>
                      <a:r>
                        <a:rPr lang="en-US" sz="2400"/>
                        <a:t>9.1%</a:t>
                      </a:r>
                    </a:p>
                  </a:txBody>
                  <a:tcPr marL="12931" marR="12931" marT="12931" marB="12931">
                    <a:lnL>
                      <a:noFill/>
                    </a:lnL>
                    <a:lnR>
                      <a:noFill/>
                    </a:lnR>
                    <a:lnT>
                      <a:noFill/>
                    </a:lnT>
                    <a:lnB>
                      <a:noFill/>
                    </a:lnB>
                    <a:solidFill>
                      <a:srgbClr val="8E8EBB"/>
                    </a:solidFill>
                  </a:tcPr>
                </a:tc>
              </a:tr>
              <a:tr h="369530">
                <a:tc>
                  <a:txBody>
                    <a:bodyPr/>
                    <a:lstStyle/>
                    <a:p>
                      <a:pPr algn="l"/>
                      <a:r>
                        <a:rPr lang="en-US" sz="2400"/>
                        <a:t>2001</a:t>
                      </a:r>
                    </a:p>
                  </a:txBody>
                  <a:tcPr marL="12931" marR="12931" marT="12931" marB="12931">
                    <a:lnL>
                      <a:noFill/>
                    </a:lnL>
                    <a:lnR>
                      <a:noFill/>
                    </a:lnR>
                    <a:lnT>
                      <a:noFill/>
                    </a:lnT>
                    <a:lnB>
                      <a:noFill/>
                    </a:lnB>
                    <a:solidFill>
                      <a:srgbClr val="8E8EBB"/>
                    </a:solidFill>
                  </a:tcPr>
                </a:tc>
                <a:tc gridSpan="2">
                  <a:txBody>
                    <a:bodyPr/>
                    <a:lstStyle/>
                    <a:p>
                      <a:pPr algn="ctr"/>
                      <a:r>
                        <a:rPr lang="en-US" sz="2400"/>
                        <a:t>39.7%</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gridSpan="2">
                  <a:txBody>
                    <a:bodyPr/>
                    <a:lstStyle/>
                    <a:p>
                      <a:pPr algn="ctr"/>
                      <a:r>
                        <a:rPr lang="en-US" sz="2400"/>
                        <a:t>51.5%</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a:txBody>
                    <a:bodyPr/>
                    <a:lstStyle/>
                    <a:p>
                      <a:pPr algn="ctr"/>
                      <a:r>
                        <a:rPr lang="en-US" sz="2400"/>
                        <a:t>8.7%</a:t>
                      </a:r>
                    </a:p>
                  </a:txBody>
                  <a:tcPr marL="12931" marR="12931" marT="12931" marB="12931">
                    <a:lnL>
                      <a:noFill/>
                    </a:lnL>
                    <a:lnR>
                      <a:noFill/>
                    </a:lnR>
                    <a:lnT>
                      <a:noFill/>
                    </a:lnT>
                    <a:lnB>
                      <a:noFill/>
                    </a:lnB>
                    <a:solidFill>
                      <a:srgbClr val="8E8EBB"/>
                    </a:solidFill>
                  </a:tcPr>
                </a:tc>
              </a:tr>
              <a:tr h="369530">
                <a:tc>
                  <a:txBody>
                    <a:bodyPr/>
                    <a:lstStyle/>
                    <a:p>
                      <a:pPr algn="l"/>
                      <a:r>
                        <a:rPr lang="en-US" sz="2400"/>
                        <a:t>2004</a:t>
                      </a:r>
                    </a:p>
                  </a:txBody>
                  <a:tcPr marL="12931" marR="12931" marT="12931" marB="12931">
                    <a:lnL>
                      <a:noFill/>
                    </a:lnL>
                    <a:lnR>
                      <a:noFill/>
                    </a:lnR>
                    <a:lnT>
                      <a:noFill/>
                    </a:lnT>
                    <a:lnB>
                      <a:noFill/>
                    </a:lnB>
                    <a:solidFill>
                      <a:srgbClr val="8E8EBB"/>
                    </a:solidFill>
                  </a:tcPr>
                </a:tc>
                <a:tc gridSpan="2">
                  <a:txBody>
                    <a:bodyPr/>
                    <a:lstStyle/>
                    <a:p>
                      <a:pPr algn="ctr"/>
                      <a:r>
                        <a:rPr lang="en-US" sz="2400"/>
                        <a:t>42.2%</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gridSpan="2">
                  <a:txBody>
                    <a:bodyPr/>
                    <a:lstStyle/>
                    <a:p>
                      <a:pPr algn="ctr"/>
                      <a:r>
                        <a:rPr lang="en-US" sz="2400"/>
                        <a:t>50.3%</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a:txBody>
                    <a:bodyPr/>
                    <a:lstStyle/>
                    <a:p>
                      <a:pPr algn="ctr"/>
                      <a:r>
                        <a:rPr lang="en-US" sz="2400"/>
                        <a:t>7.5%</a:t>
                      </a:r>
                    </a:p>
                  </a:txBody>
                  <a:tcPr marL="12931" marR="12931" marT="12931" marB="12931">
                    <a:lnL>
                      <a:noFill/>
                    </a:lnL>
                    <a:lnR>
                      <a:noFill/>
                    </a:lnR>
                    <a:lnT>
                      <a:noFill/>
                    </a:lnT>
                    <a:lnB>
                      <a:noFill/>
                    </a:lnB>
                    <a:solidFill>
                      <a:srgbClr val="8E8EBB"/>
                    </a:solidFill>
                  </a:tcPr>
                </a:tc>
              </a:tr>
              <a:tr h="369530">
                <a:tc>
                  <a:txBody>
                    <a:bodyPr/>
                    <a:lstStyle/>
                    <a:p>
                      <a:pPr algn="l"/>
                      <a:r>
                        <a:rPr lang="en-US" sz="2400"/>
                        <a:t>2007</a:t>
                      </a:r>
                    </a:p>
                  </a:txBody>
                  <a:tcPr marL="12931" marR="12931" marT="12931" marB="12931">
                    <a:lnL>
                      <a:noFill/>
                    </a:lnL>
                    <a:lnR>
                      <a:noFill/>
                    </a:lnR>
                    <a:lnT>
                      <a:noFill/>
                    </a:lnT>
                    <a:lnB>
                      <a:noFill/>
                    </a:lnB>
                    <a:solidFill>
                      <a:srgbClr val="8E8EBB"/>
                    </a:solidFill>
                  </a:tcPr>
                </a:tc>
                <a:tc gridSpan="2">
                  <a:txBody>
                    <a:bodyPr/>
                    <a:lstStyle/>
                    <a:p>
                      <a:pPr algn="ctr"/>
                      <a:r>
                        <a:rPr lang="en-US" sz="2400"/>
                        <a:t>42.7%</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gridSpan="2">
                  <a:txBody>
                    <a:bodyPr/>
                    <a:lstStyle/>
                    <a:p>
                      <a:pPr algn="ctr"/>
                      <a:r>
                        <a:rPr lang="en-US" sz="2400"/>
                        <a:t>50.3%</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a:txBody>
                    <a:bodyPr/>
                    <a:lstStyle/>
                    <a:p>
                      <a:pPr algn="ctr"/>
                      <a:r>
                        <a:rPr lang="en-US" sz="2400"/>
                        <a:t>7.0%</a:t>
                      </a:r>
                    </a:p>
                  </a:txBody>
                  <a:tcPr marL="12931" marR="12931" marT="12931" marB="12931">
                    <a:lnL>
                      <a:noFill/>
                    </a:lnL>
                    <a:lnR>
                      <a:noFill/>
                    </a:lnR>
                    <a:lnT>
                      <a:noFill/>
                    </a:lnT>
                    <a:lnB>
                      <a:noFill/>
                    </a:lnB>
                    <a:solidFill>
                      <a:srgbClr val="8E8EBB"/>
                    </a:solidFill>
                  </a:tcPr>
                </a:tc>
              </a:tr>
              <a:tr h="369530">
                <a:tc>
                  <a:txBody>
                    <a:bodyPr/>
                    <a:lstStyle/>
                    <a:p>
                      <a:pPr algn="l"/>
                      <a:r>
                        <a:rPr lang="en-US" sz="2400"/>
                        <a:t>2010</a:t>
                      </a:r>
                    </a:p>
                  </a:txBody>
                  <a:tcPr marL="12931" marR="12931" marT="12931" marB="12931">
                    <a:lnL>
                      <a:noFill/>
                    </a:lnL>
                    <a:lnR>
                      <a:noFill/>
                    </a:lnR>
                    <a:lnT>
                      <a:noFill/>
                    </a:lnT>
                    <a:lnB>
                      <a:noFill/>
                    </a:lnB>
                    <a:solidFill>
                      <a:srgbClr val="8E8EBB"/>
                    </a:solidFill>
                  </a:tcPr>
                </a:tc>
                <a:tc gridSpan="2">
                  <a:txBody>
                    <a:bodyPr/>
                    <a:lstStyle/>
                    <a:p>
                      <a:pPr algn="ctr"/>
                      <a:r>
                        <a:rPr lang="en-US" sz="2400"/>
                        <a:t>42.1%</a:t>
                      </a:r>
                    </a:p>
                  </a:txBody>
                  <a:tcPr marL="12931" marR="12931" marT="12931" marB="12931">
                    <a:lnL>
                      <a:noFill/>
                    </a:lnL>
                    <a:lnR>
                      <a:noFill/>
                    </a:lnR>
                    <a:lnT>
                      <a:noFill/>
                    </a:lnT>
                    <a:lnB>
                      <a:noFill/>
                    </a:lnB>
                    <a:solidFill>
                      <a:srgbClr val="8E8EBB"/>
                    </a:solidFill>
                  </a:tcPr>
                </a:tc>
                <a:tc hMerge="1">
                  <a:txBody>
                    <a:bodyPr/>
                    <a:lstStyle/>
                    <a:p>
                      <a:pPr algn="ctr"/>
                      <a:endParaRPr lang="en-US" sz="1000"/>
                    </a:p>
                  </a:txBody>
                  <a:tcPr marL="12931" marR="12931" marT="12931" marB="12931">
                    <a:lnL>
                      <a:noFill/>
                    </a:lnL>
                    <a:lnR>
                      <a:noFill/>
                    </a:lnR>
                    <a:lnT>
                      <a:noFill/>
                    </a:lnT>
                    <a:lnB>
                      <a:noFill/>
                    </a:lnB>
                    <a:solidFill>
                      <a:srgbClr val="8E8EBB"/>
                    </a:solidFill>
                  </a:tcPr>
                </a:tc>
                <a:tc gridSpan="2">
                  <a:txBody>
                    <a:bodyPr/>
                    <a:lstStyle/>
                    <a:p>
                      <a:pPr algn="ctr"/>
                      <a:r>
                        <a:rPr lang="en-US" sz="2400"/>
                        <a:t>53.5%</a:t>
                      </a:r>
                    </a:p>
                  </a:txBody>
                  <a:tcPr marL="12931" marR="12931" marT="12931" marB="12931">
                    <a:lnL>
                      <a:noFill/>
                    </a:lnL>
                    <a:lnR>
                      <a:noFill/>
                    </a:lnR>
                    <a:lnT>
                      <a:noFill/>
                    </a:lnT>
                    <a:lnB>
                      <a:noFill/>
                    </a:lnB>
                    <a:solidFill>
                      <a:srgbClr val="8E8EBB"/>
                    </a:solidFill>
                  </a:tcPr>
                </a:tc>
                <a:tc hMerge="1">
                  <a:txBody>
                    <a:bodyPr/>
                    <a:lstStyle/>
                    <a:p>
                      <a:pPr algn="ctr"/>
                      <a:endParaRPr lang="en-US" sz="1000" dirty="0"/>
                    </a:p>
                  </a:txBody>
                  <a:tcPr marL="12931" marR="12931" marT="12931" marB="12931">
                    <a:lnL>
                      <a:noFill/>
                    </a:lnL>
                    <a:lnR>
                      <a:noFill/>
                    </a:lnR>
                    <a:lnT>
                      <a:noFill/>
                    </a:lnT>
                    <a:lnB>
                      <a:noFill/>
                    </a:lnB>
                    <a:solidFill>
                      <a:srgbClr val="8E8EBB"/>
                    </a:solidFill>
                  </a:tcPr>
                </a:tc>
                <a:tc>
                  <a:txBody>
                    <a:bodyPr/>
                    <a:lstStyle/>
                    <a:p>
                      <a:pPr algn="ctr"/>
                      <a:r>
                        <a:rPr lang="en-US" sz="2400" dirty="0"/>
                        <a:t>4.7%</a:t>
                      </a:r>
                    </a:p>
                  </a:txBody>
                  <a:tcPr marL="12931" marR="12931" marT="12931" marB="12931">
                    <a:lnL>
                      <a:noFill/>
                    </a:lnL>
                    <a:lnR>
                      <a:noFill/>
                    </a:lnR>
                    <a:lnT>
                      <a:noFill/>
                    </a:lnT>
                    <a:lnB>
                      <a:noFill/>
                    </a:lnB>
                    <a:solidFill>
                      <a:srgbClr val="8E8EBB"/>
                    </a:solidFill>
                  </a:tcPr>
                </a:tc>
              </a:tr>
            </a:tbl>
          </a:graphicData>
        </a:graphic>
      </p:graphicFrame>
    </p:spTree>
    <p:extLst>
      <p:ext uri="{BB962C8B-B14F-4D97-AF65-F5344CB8AC3E}">
        <p14:creationId xmlns:p14="http://schemas.microsoft.com/office/powerpoint/2010/main" val="11279135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ealth Inequa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537" y="990600"/>
            <a:ext cx="3810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6594" y="304801"/>
            <a:ext cx="7770813" cy="838200"/>
          </a:xfrm>
        </p:spPr>
        <p:txBody>
          <a:bodyPr/>
          <a:lstStyle/>
          <a:p>
            <a:r>
              <a:rPr lang="en-US" dirty="0" smtClean="0"/>
              <a:t>PEW Research: 2013</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600816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96963"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96963"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6820</TotalTime>
  <Words>4084</Words>
  <Application>Microsoft Office PowerPoint</Application>
  <PresentationFormat>On-screen Show (4:3)</PresentationFormat>
  <Paragraphs>353</Paragraphs>
  <Slides>49</Slides>
  <Notes>49</Notes>
  <HiddenSlides>0</HiddenSlides>
  <MMClips>0</MMClips>
  <ScaleCrop>false</ScaleCrop>
  <HeadingPairs>
    <vt:vector size="4" baseType="variant">
      <vt:variant>
        <vt:lpstr>Theme</vt:lpstr>
      </vt:variant>
      <vt:variant>
        <vt:i4>2</vt:i4>
      </vt:variant>
      <vt:variant>
        <vt:lpstr>Slide Titles</vt:lpstr>
      </vt:variant>
      <vt:variant>
        <vt:i4>49</vt:i4>
      </vt:variant>
    </vt:vector>
  </HeadingPairs>
  <TitlesOfParts>
    <vt:vector size="51" baseType="lpstr">
      <vt:lpstr>Office Theme</vt:lpstr>
      <vt:lpstr>Default Design</vt:lpstr>
      <vt:lpstr>Is Capitalism Unstable?</vt:lpstr>
      <vt:lpstr>What is the Price of Inequality?</vt:lpstr>
      <vt:lpstr>Arguments Favoring Status Quo</vt:lpstr>
      <vt:lpstr>What is Capitalism?</vt:lpstr>
      <vt:lpstr>What is Capitalism? (from Wikipedia)</vt:lpstr>
      <vt:lpstr>What is Capitalism? (from Wikipedia)</vt:lpstr>
      <vt:lpstr>Ideal Capitalism</vt:lpstr>
      <vt:lpstr>Traditional Capitalism Died  (in the 1920’s and 1930’s)</vt:lpstr>
      <vt:lpstr>Assumption of Stable Equilibrium</vt:lpstr>
      <vt:lpstr>Assumption of Stable Equilibrium</vt:lpstr>
      <vt:lpstr>What is Stability?  Diagram from Irrational Exuberance by Robert Shiller, 2005</vt:lpstr>
      <vt:lpstr>What is Stability?  Diagram from stockcharts.com 2011</vt:lpstr>
      <vt:lpstr>So Instability is</vt:lpstr>
      <vt:lpstr>Australian Current Accounts ($A mill.)</vt:lpstr>
      <vt:lpstr>Current Account Debt (1980 – 2008)</vt:lpstr>
      <vt:lpstr>The Debt to GDP Ratio?</vt:lpstr>
      <vt:lpstr>How the Multiplier Works</vt:lpstr>
      <vt:lpstr>PowerPoint Presentation</vt:lpstr>
      <vt:lpstr>Kevin Buchnall’s Synthesis of Classical and Keynesian Economics</vt:lpstr>
      <vt:lpstr>PowerPoint Presentation</vt:lpstr>
      <vt:lpstr>Working Hypotheses</vt:lpstr>
      <vt:lpstr>Extractive Politics produce Extractive Economic Systems and vice versa</vt:lpstr>
      <vt:lpstr>Evidence for Extractionism from Well known Truisms</vt:lpstr>
      <vt:lpstr>Inclusive Politics produce Inclusive Economic Systems and vice versa</vt:lpstr>
      <vt:lpstr>More on Extractionism</vt:lpstr>
      <vt:lpstr>Extraction in America</vt:lpstr>
      <vt:lpstr>PowerPoint Presentation</vt:lpstr>
      <vt:lpstr>Current Issues</vt:lpstr>
      <vt:lpstr>Finance</vt:lpstr>
      <vt:lpstr>Changes in wages and productivity</vt:lpstr>
      <vt:lpstr>Wealth Concentration</vt:lpstr>
      <vt:lpstr>Employment</vt:lpstr>
      <vt:lpstr>The Triffin Dilemma</vt:lpstr>
      <vt:lpstr>The Triffin Dilemma (source: IMF)</vt:lpstr>
      <vt:lpstr>Mundell’s Trilemma</vt:lpstr>
      <vt:lpstr>Recent Versions of Mundell’s Trilemma</vt:lpstr>
      <vt:lpstr>James Galbraith found weak correlations between political party and perceptions of equality </vt:lpstr>
      <vt:lpstr>Galbraithian Results</vt:lpstr>
      <vt:lpstr>More Galbraithian Results</vt:lpstr>
      <vt:lpstr>Wilkinson and Pickett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Financial (Non-Home) Wealth (Source: E. N. Wolff@NYU)</vt:lpstr>
      <vt:lpstr>PEW Research: 2013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owner</cp:lastModifiedBy>
  <cp:revision>269</cp:revision>
  <cp:lastPrinted>2013-05-24T20:39:40Z</cp:lastPrinted>
  <dcterms:created xsi:type="dcterms:W3CDTF">2006-08-16T00:00:00Z</dcterms:created>
  <dcterms:modified xsi:type="dcterms:W3CDTF">2013-05-28T21:56:23Z</dcterms:modified>
</cp:coreProperties>
</file>